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2" r:id="rId45"/>
    <p:sldId id="300" r:id="rId46"/>
    <p:sldId id="301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5C065D-581D-4AA1-98F4-4A4247D3134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2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GitHub" id="{38F09591-B0CE-423D-B612-BCA0861BC44D}">
          <p14:sldIdLst>
            <p14:sldId id="294"/>
            <p14:sldId id="295"/>
            <p14:sldId id="296"/>
            <p14:sldId id="297"/>
            <p14:sldId id="298"/>
            <p14:sldId id="299"/>
            <p14:sldId id="302"/>
            <p14:sldId id="300"/>
            <p14:sldId id="301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A2A"/>
    <a:srgbClr val="0000CD"/>
    <a:srgbClr val="FFFFFF"/>
    <a:srgbClr val="F7F7F7"/>
    <a:srgbClr val="1C88C7"/>
    <a:srgbClr val="F16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653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E6A6-0A58-4487-B82B-0593067D5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9BD19-E899-426D-AE70-1F682FC28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CA96C-A9BA-457E-82C4-00FBFC69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55F9-A6AE-493F-960C-A3C503C2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CF791-F477-4520-A405-B8A2CAEA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566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16BC-9731-46F3-9A3E-AA5086BF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64663-2048-4F4B-8E01-A01DB889A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5A0BB-BFE3-4A26-AB13-3F13E3A9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21398-660F-4A80-849E-2B9A0320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A386D-6515-4AEC-B518-F0D87485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827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A4C13-9D5B-43AE-A721-B7B0374D4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EAAD8-942F-4D3D-91D9-844495AC2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DEB3-E592-4F63-9CAD-341D60FD8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44EE-2A25-4AC6-BF2E-19530A76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0F627-B907-4952-8A65-2DF7497F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953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E8AB-D34E-47DD-A415-F3B85052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4B6F-9726-4504-A432-2994E4620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0E520-7CFA-425D-9077-22017C9F6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04F36-7568-4AF1-8072-34167241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665B7-0405-43D9-9F90-A4FE62B68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252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15FB-E171-4550-8628-A4A7A987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081F4-9961-4D75-B104-CD4CB28FE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58E7-2ECA-4363-8AB2-21D6EC87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0989-FCA6-47B7-B5F2-48A88706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96F06-0803-42EF-90F0-739ABA39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806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CAC1-3D26-49CD-ABCF-A9F1F76D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1395-DABE-472A-B269-3CB32C8E9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3C7BC-4A86-4EC8-A98A-C68E8B3EF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98493-E26A-4354-956D-5F4E8D79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2C961-5E92-4C91-9AC2-3A27CCB95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6ACA-3F63-47E3-B189-4F3E686C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199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DB8B-71FA-4864-88E4-7E26B898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8581-E8BD-43B3-8525-38A48ADF3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4CBA2-380D-495C-9BCF-E9085CC13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862BF-CF71-4F41-BA97-36F82187D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6409A-431A-4020-92F2-60550BF59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BE3E7-21FB-48F2-8905-D8357598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444914-FC8D-4799-8085-24FBA8EE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0FE8AE-C19B-41F8-B16E-3046C71A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2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CD37-C9CC-4E7F-B94D-B348E18F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21725-026C-44A5-85EB-A19C58E7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51D8E-CB9A-4F34-AF41-72AD2C85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AAF6E-A0D1-49D0-901E-275C1A70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6104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B0A23-DD03-4D1B-8F12-D4F6BA41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B3269C-3085-4670-A248-F8D47BCE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8CC0-D969-4936-859E-FAC29929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8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2BA6-9F14-4AC5-8E0F-BC3C4AA9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5E37B-5BC0-47FD-A056-AFFB8520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06922-2FEE-4276-9943-FE4B6BAAA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64E85-290C-4F71-89A9-B3D5F3EB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7B45B-2EA2-4DDD-BDDC-2264C4B2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608D-D891-4274-88E9-4E0A5681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714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F982-23C8-4914-992B-984860D8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AE3ED-9181-45E4-87C8-AE9EB327C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485A0-FE16-4163-9637-A0D56AA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439EA-B4A0-4ACB-A018-1F3F633C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0AA19-C56F-4D84-9E27-9F1A69F3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A1BDE-40F2-4460-BE71-2F438FC8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001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4B5F0-FAF5-4D05-B0E8-5702F616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1E2F1-7ACA-4EDF-A7C9-D43EC0B77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4653E-2E0D-4960-9A39-CB308AA2B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8BC1F-354A-4E80-9AE0-BEF737572D8F}" type="datetimeFigureOut">
              <a:rPr lang="vi-VN" smtClean="0"/>
              <a:t>09/08/2021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919FE-E45F-4B93-B171-6FB44A1C0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EB464-0F03-4898-B6DB-A4F864A4E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A1554-FC63-46C7-82E5-F4470BA2EC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148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-videos.com/download-sample-audio.ph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-video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E142-A086-403F-B9D6-A711C360D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9343"/>
            <a:ext cx="9144000" cy="2387600"/>
          </a:xfrm>
        </p:spPr>
        <p:txBody>
          <a:bodyPr/>
          <a:lstStyle/>
          <a:p>
            <a:r>
              <a:rPr lang="en-US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HTML &amp;  CSS COURSE</a:t>
            </a:r>
            <a:endParaRPr lang="vi-VN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970DC-1899-4EB4-BB16-8055F2246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5475"/>
            <a:ext cx="9144000" cy="1655762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THIẾT KẾ WEBSITE CHO NGƯỜI MỚI BẮT ĐẦU</a:t>
            </a:r>
          </a:p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    REAL-WORLD CODING IN HTLM &amp; CSS	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28" name="Picture 4" descr="Html5 And Css3 - Transparent Background Html Logo, HD Png Download , Transparent  Png Image - PNGitem">
            <a:extLst>
              <a:ext uri="{FF2B5EF4-FFF2-40B4-BE49-F238E27FC236}">
                <a16:creationId xmlns:a16="http://schemas.microsoft.com/office/drawing/2014/main" id="{72EDB4BC-1C0A-431B-ACDD-F5F0188D9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88" y="360218"/>
            <a:ext cx="3199823" cy="20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19111E-B9D7-48AB-9BC8-04413F85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" y="415637"/>
            <a:ext cx="10640292" cy="5985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24CE7C-24E3-4568-A454-AB7B6FDE8098}"/>
              </a:ext>
            </a:extLst>
          </p:cNvPr>
          <p:cNvSpPr txBox="1"/>
          <p:nvPr/>
        </p:nvSpPr>
        <p:spPr>
          <a:xfrm>
            <a:off x="4535055" y="803564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CHÚNG TA VỪA HỌC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6262E-90C6-4799-9B93-E308E2D33F5D}"/>
              </a:ext>
            </a:extLst>
          </p:cNvPr>
          <p:cNvSpPr txBox="1"/>
          <p:nvPr/>
        </p:nvSpPr>
        <p:spPr>
          <a:xfrm>
            <a:off x="1944255" y="2045855"/>
            <a:ext cx="68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Tạo một file từ trình soạn thảo đơn giản (Text Editor)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FEE99-CD62-4013-8FC1-488FDC54192D}"/>
              </a:ext>
            </a:extLst>
          </p:cNvPr>
          <p:cNvSpPr txBox="1"/>
          <p:nvPr/>
        </p:nvSpPr>
        <p:spPr>
          <a:xfrm>
            <a:off x="1944255" y="3676073"/>
            <a:ext cx="681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Mở file vừa tạo dùng Web browser (Google Chrome, FireFox, Cốc cốc…)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2AC1A-A25F-4D8C-8D56-B09092654E93}"/>
              </a:ext>
            </a:extLst>
          </p:cNvPr>
          <p:cNvSpPr txBox="1"/>
          <p:nvPr/>
        </p:nvSpPr>
        <p:spPr>
          <a:xfrm>
            <a:off x="1944255" y="2860964"/>
            <a:ext cx="68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Ghi vào ổ đĩa với đuôi “*.html”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6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19111E-B9D7-48AB-9BC8-04413F85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" y="415637"/>
            <a:ext cx="10640292" cy="5985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24CE7C-24E3-4568-A454-AB7B6FDE8098}"/>
              </a:ext>
            </a:extLst>
          </p:cNvPr>
          <p:cNvSpPr txBox="1"/>
          <p:nvPr/>
        </p:nvSpPr>
        <p:spPr>
          <a:xfrm>
            <a:off x="1542473" y="796795"/>
            <a:ext cx="697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CHÚNG TA SẼ HỌC VỀ CÁC ELEMENTS TẠO RA HTML: 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6262E-90C6-4799-9B93-E308E2D33F5D}"/>
              </a:ext>
            </a:extLst>
          </p:cNvPr>
          <p:cNvSpPr txBox="1"/>
          <p:nvPr/>
        </p:nvSpPr>
        <p:spPr>
          <a:xfrm>
            <a:off x="1944255" y="1771442"/>
            <a:ext cx="68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h1 = Heading level 1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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0C105-A669-4454-A9F4-E29F158EDFF0}"/>
              </a:ext>
            </a:extLst>
          </p:cNvPr>
          <p:cNvSpPr txBox="1"/>
          <p:nvPr/>
        </p:nvSpPr>
        <p:spPr>
          <a:xfrm>
            <a:off x="1944255" y="2371271"/>
            <a:ext cx="68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h6 = Heading level 6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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045CB-F431-4775-B4C7-76198C155749}"/>
              </a:ext>
            </a:extLst>
          </p:cNvPr>
          <p:cNvSpPr txBox="1"/>
          <p:nvPr/>
        </p:nvSpPr>
        <p:spPr>
          <a:xfrm>
            <a:off x="1944255" y="2971100"/>
            <a:ext cx="68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p = Paragraph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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5CA69-2E41-4863-A1F6-1342EBC42F58}"/>
              </a:ext>
            </a:extLst>
          </p:cNvPr>
          <p:cNvSpPr txBox="1"/>
          <p:nvPr/>
        </p:nvSpPr>
        <p:spPr>
          <a:xfrm>
            <a:off x="1944255" y="3570929"/>
            <a:ext cx="68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img = Image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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1849E-CAD5-4DDE-B5C3-1CAFD54008C9}"/>
              </a:ext>
            </a:extLst>
          </p:cNvPr>
          <p:cNvSpPr txBox="1"/>
          <p:nvPr/>
        </p:nvSpPr>
        <p:spPr>
          <a:xfrm>
            <a:off x="1944255" y="4170758"/>
            <a:ext cx="68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ul = Unorder List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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074281-413F-4A83-8A7F-0879108273E6}"/>
              </a:ext>
            </a:extLst>
          </p:cNvPr>
          <p:cNvSpPr txBox="1"/>
          <p:nvPr/>
        </p:nvSpPr>
        <p:spPr>
          <a:xfrm>
            <a:off x="1944255" y="4770586"/>
            <a:ext cx="681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li = List items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… </a:t>
            </a:r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vi-VN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1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8C5D9-DE8F-4868-8ED9-C42BC368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02" y="1034893"/>
            <a:ext cx="9146995" cy="478821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A37DEC-62F8-44E4-93C3-4831505F0C6C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7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55B46-4F2E-4DE3-812D-B88A7B546FC0}"/>
              </a:ext>
            </a:extLst>
          </p:cNvPr>
          <p:cNvSpPr txBox="1"/>
          <p:nvPr/>
        </p:nvSpPr>
        <p:spPr>
          <a:xfrm>
            <a:off x="2955636" y="1840451"/>
            <a:ext cx="6096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US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US"/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br>
              <a:rPr lang="en-US"/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/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/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br>
              <a:rPr lang="en-US"/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Heading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/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US"/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BB32A-E8B6-4839-B4E4-917FD4188D31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CẤU TRÚC CỦA MỘT TÀI LIỆU HTML ĐƠN GIẢN</a:t>
            </a:r>
            <a:endParaRPr lang="vi-VN" sz="24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305D2-3712-4963-91D6-6A8E20B98F85}"/>
              </a:ext>
            </a:extLst>
          </p:cNvPr>
          <p:cNvSpPr txBox="1"/>
          <p:nvPr/>
        </p:nvSpPr>
        <p:spPr>
          <a:xfrm>
            <a:off x="6093955" y="1629567"/>
            <a:ext cx="5553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Nói cho web browser rằng “</a:t>
            </a:r>
            <a:r>
              <a:rPr lang="en-US" i="1"/>
              <a:t>hãy cho tôi dùng kiểu html hiện đại nhất</a:t>
            </a:r>
            <a:r>
              <a:rPr lang="en-US"/>
              <a:t>”, phiên bản gần nhất hiện nay là HTML5</a:t>
            </a:r>
            <a:endParaRPr lang="vi-V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87817-FC69-4B13-94C7-346A29FCCC27}"/>
              </a:ext>
            </a:extLst>
          </p:cNvPr>
          <p:cNvCxnSpPr>
            <a:cxnSpLocks/>
          </p:cNvCxnSpPr>
          <p:nvPr/>
        </p:nvCxnSpPr>
        <p:spPr>
          <a:xfrm>
            <a:off x="5002414" y="2017432"/>
            <a:ext cx="9088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2180A2-F081-4AC2-BFB0-8AB1BACCEC4C}"/>
              </a:ext>
            </a:extLst>
          </p:cNvPr>
          <p:cNvSpPr txBox="1"/>
          <p:nvPr/>
        </p:nvSpPr>
        <p:spPr>
          <a:xfrm>
            <a:off x="110836" y="3086946"/>
            <a:ext cx="2225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Luôn luôn có </a:t>
            </a:r>
          </a:p>
          <a:p>
            <a:pPr lvl="1"/>
            <a:r>
              <a:rPr lang="en-US">
                <a:solidFill>
                  <a:srgbClr val="0000CD"/>
                </a:solidFill>
              </a:rPr>
              <a:t>&lt;</a:t>
            </a:r>
            <a:r>
              <a:rPr lang="en-US"/>
              <a:t> </a:t>
            </a:r>
            <a:r>
              <a:rPr lang="en-US">
                <a:solidFill>
                  <a:srgbClr val="A52A2A"/>
                </a:solidFill>
              </a:rPr>
              <a:t>html</a:t>
            </a:r>
            <a:r>
              <a:rPr lang="en-US"/>
              <a:t> </a:t>
            </a:r>
            <a:r>
              <a:rPr lang="en-US">
                <a:solidFill>
                  <a:srgbClr val="0000CD"/>
                </a:solidFill>
              </a:rPr>
              <a:t>&gt;</a:t>
            </a:r>
          </a:p>
          <a:p>
            <a:pPr lvl="1"/>
            <a:r>
              <a:rPr lang="en-US">
                <a:solidFill>
                  <a:srgbClr val="0000CD"/>
                </a:solidFill>
              </a:rPr>
              <a:t>&lt;/</a:t>
            </a:r>
            <a:r>
              <a:rPr lang="en-US">
                <a:solidFill>
                  <a:srgbClr val="A52A2A"/>
                </a:solidFill>
              </a:rPr>
              <a:t>html</a:t>
            </a:r>
            <a:r>
              <a:rPr lang="en-US">
                <a:solidFill>
                  <a:srgbClr val="0000CD"/>
                </a:solidFill>
              </a:rPr>
              <a:t>&gt;</a:t>
            </a:r>
          </a:p>
          <a:p>
            <a:r>
              <a:rPr lang="en-US"/>
              <a:t>để thể hiện một tài liệu htlm</a:t>
            </a:r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4847B-E8B7-4F14-9C21-C6C9ADAA9261}"/>
              </a:ext>
            </a:extLst>
          </p:cNvPr>
          <p:cNvSpPr txBox="1"/>
          <p:nvPr/>
        </p:nvSpPr>
        <p:spPr>
          <a:xfrm>
            <a:off x="2438399" y="4170785"/>
            <a:ext cx="1237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Nội dung của webpage</a:t>
            </a:r>
            <a:endParaRPr lang="vi-V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07B435-C4EA-4D46-9A1A-996621A1E0A0}"/>
              </a:ext>
            </a:extLst>
          </p:cNvPr>
          <p:cNvCxnSpPr/>
          <p:nvPr/>
        </p:nvCxnSpPr>
        <p:spPr>
          <a:xfrm flipH="1" flipV="1">
            <a:off x="6502400" y="4887331"/>
            <a:ext cx="1062181" cy="552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665D45-D12D-4FF6-96B6-99CD1DCE374E}"/>
              </a:ext>
            </a:extLst>
          </p:cNvPr>
          <p:cNvSpPr txBox="1"/>
          <p:nvPr/>
        </p:nvSpPr>
        <p:spPr>
          <a:xfrm>
            <a:off x="7564582" y="5201998"/>
            <a:ext cx="239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Thể hiện một đoạn văn</a:t>
            </a:r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9346B-26B8-4879-AA75-89E449FB61D2}"/>
              </a:ext>
            </a:extLst>
          </p:cNvPr>
          <p:cNvSpPr txBox="1"/>
          <p:nvPr/>
        </p:nvSpPr>
        <p:spPr>
          <a:xfrm>
            <a:off x="7365998" y="3711899"/>
            <a:ext cx="428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Thể hiện tiêu đề: h1, h2, h3, h4, h5, h6</a:t>
            </a:r>
            <a:endParaRPr lang="vi-V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68C53B-36AE-45A8-AAE0-A519EE855CE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345380" y="3896565"/>
            <a:ext cx="1020618" cy="491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A3BA42-DB45-4235-9EFD-010F91A29BB3}"/>
              </a:ext>
            </a:extLst>
          </p:cNvPr>
          <p:cNvSpPr txBox="1"/>
          <p:nvPr/>
        </p:nvSpPr>
        <p:spPr>
          <a:xfrm>
            <a:off x="7222836" y="3205523"/>
            <a:ext cx="514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Thể hiện tên của tab, có thể nhìn thấy ở phía trên</a:t>
            </a:r>
            <a:endParaRPr lang="vi-V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7DBB12-479C-43F0-BD7B-1B0C5AA70AC2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640946" y="3390189"/>
            <a:ext cx="5818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CE78D870-D5B0-4F3F-937D-318D24C1BC95}"/>
              </a:ext>
            </a:extLst>
          </p:cNvPr>
          <p:cNvSpPr/>
          <p:nvPr/>
        </p:nvSpPr>
        <p:spPr>
          <a:xfrm>
            <a:off x="3326742" y="3133005"/>
            <a:ext cx="109186" cy="60771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792021-5906-4E6C-8B89-E9F751E5BD90}"/>
              </a:ext>
            </a:extLst>
          </p:cNvPr>
          <p:cNvSpPr txBox="1"/>
          <p:nvPr/>
        </p:nvSpPr>
        <p:spPr>
          <a:xfrm>
            <a:off x="2558474" y="2984472"/>
            <a:ext cx="89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Thông tin về tài liệu</a:t>
            </a:r>
            <a:endParaRPr lang="vi-VN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BC8F2AFB-E907-4C83-92E1-CE570F4DC288}"/>
              </a:ext>
            </a:extLst>
          </p:cNvPr>
          <p:cNvSpPr/>
          <p:nvPr/>
        </p:nvSpPr>
        <p:spPr>
          <a:xfrm>
            <a:off x="3306623" y="4230255"/>
            <a:ext cx="147780" cy="84744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125A98F-A8C2-4E0A-9F84-3C90B8F5BAC2}"/>
              </a:ext>
            </a:extLst>
          </p:cNvPr>
          <p:cNvSpPr/>
          <p:nvPr/>
        </p:nvSpPr>
        <p:spPr>
          <a:xfrm>
            <a:off x="1976583" y="2567709"/>
            <a:ext cx="766618" cy="307570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CDB687-9E97-4BA4-B7AE-CCC54CD5FD67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87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88F6DF-D91B-4972-B0C9-A0939DC6B9BB}"/>
              </a:ext>
            </a:extLst>
          </p:cNvPr>
          <p:cNvSpPr txBox="1"/>
          <p:nvPr/>
        </p:nvSpPr>
        <p:spPr>
          <a:xfrm>
            <a:off x="55418" y="1187577"/>
            <a:ext cx="104684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 initial-scale=1.0"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 webpage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 is a header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 is a paragraph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020AA-57AF-4C26-B0A0-778C84FD541D}"/>
              </a:ext>
            </a:extLst>
          </p:cNvPr>
          <p:cNvSpPr txBox="1"/>
          <p:nvPr/>
        </p:nvSpPr>
        <p:spPr>
          <a:xfrm>
            <a:off x="5289665" y="1639311"/>
            <a:ext cx="5379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Character set: lựa chọn hệ ký tự phù hợp với ngôn ngữ,</a:t>
            </a:r>
          </a:p>
          <a:p>
            <a:r>
              <a:rPr lang="en-US"/>
              <a:t>ví dụ UTF-8 cho English</a:t>
            </a:r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9A7C7-167F-49BD-8F2B-9E9E1E519C76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CẤU TRÚC CỦA MỘT TÀI LIỆU HTML ĐẦY ĐỦ</a:t>
            </a:r>
            <a:endParaRPr lang="vi-VN" sz="24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9450CD-CAD7-431E-8D30-D247B2E990EC}"/>
              </a:ext>
            </a:extLst>
          </p:cNvPr>
          <p:cNvSpPr txBox="1"/>
          <p:nvPr/>
        </p:nvSpPr>
        <p:spPr>
          <a:xfrm>
            <a:off x="2837580" y="5923187"/>
            <a:ext cx="19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Phần tử (element)</a:t>
            </a:r>
            <a:endParaRPr lang="vi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A37444-64D7-46C4-A5E1-5E1A0C006EEC}"/>
              </a:ext>
            </a:extLst>
          </p:cNvPr>
          <p:cNvSpPr txBox="1"/>
          <p:nvPr/>
        </p:nvSpPr>
        <p:spPr>
          <a:xfrm>
            <a:off x="3760356" y="5366387"/>
            <a:ext cx="436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Thuộc tính của phần tử (element’s attribute)</a:t>
            </a:r>
            <a:endParaRPr lang="vi-VN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51E750-C1A6-4781-972D-32FC61A430AA}"/>
              </a:ext>
            </a:extLst>
          </p:cNvPr>
          <p:cNvGrpSpPr/>
          <p:nvPr/>
        </p:nvGrpSpPr>
        <p:grpSpPr>
          <a:xfrm flipV="1">
            <a:off x="1366404" y="2343303"/>
            <a:ext cx="2272145" cy="3207750"/>
            <a:chOff x="1376218" y="1435328"/>
            <a:chExt cx="2272145" cy="6151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C7CBAE-4730-49DC-B41F-8906B513B3A2}"/>
                </a:ext>
              </a:extLst>
            </p:cNvPr>
            <p:cNvSpPr/>
            <p:nvPr/>
          </p:nvSpPr>
          <p:spPr>
            <a:xfrm>
              <a:off x="1893454" y="1435328"/>
              <a:ext cx="1754909" cy="615146"/>
            </a:xfrm>
            <a:custGeom>
              <a:avLst/>
              <a:gdLst>
                <a:gd name="connsiteX0" fmla="*/ 0 w 1754909"/>
                <a:gd name="connsiteY0" fmla="*/ 443346 h 443346"/>
                <a:gd name="connsiteX1" fmla="*/ 0 w 1754909"/>
                <a:gd name="connsiteY1" fmla="*/ 0 h 443346"/>
                <a:gd name="connsiteX2" fmla="*/ 1754909 w 1754909"/>
                <a:gd name="connsiteY2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909" h="443346">
                  <a:moveTo>
                    <a:pt x="0" y="443346"/>
                  </a:moveTo>
                  <a:lnTo>
                    <a:pt x="0" y="0"/>
                  </a:lnTo>
                  <a:lnTo>
                    <a:pt x="1754909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C6C164C-3AE1-4254-AD64-D575B7B38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18" y="2050473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692F47-2FCB-47F0-A6AE-1E19B571D227}"/>
              </a:ext>
            </a:extLst>
          </p:cNvPr>
          <p:cNvGrpSpPr/>
          <p:nvPr/>
        </p:nvGrpSpPr>
        <p:grpSpPr>
          <a:xfrm flipV="1">
            <a:off x="767196" y="2343303"/>
            <a:ext cx="2032000" cy="3789642"/>
            <a:chOff x="738909" y="1034473"/>
            <a:chExt cx="2032000" cy="1016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E4CE38-9A95-4A34-BC98-11878B4BFF1F}"/>
                </a:ext>
              </a:extLst>
            </p:cNvPr>
            <p:cNvSpPr/>
            <p:nvPr/>
          </p:nvSpPr>
          <p:spPr>
            <a:xfrm>
              <a:off x="1016000" y="1034473"/>
              <a:ext cx="1754909" cy="1016000"/>
            </a:xfrm>
            <a:custGeom>
              <a:avLst/>
              <a:gdLst>
                <a:gd name="connsiteX0" fmla="*/ 0 w 1754909"/>
                <a:gd name="connsiteY0" fmla="*/ 443346 h 443346"/>
                <a:gd name="connsiteX1" fmla="*/ 0 w 1754909"/>
                <a:gd name="connsiteY1" fmla="*/ 0 h 443346"/>
                <a:gd name="connsiteX2" fmla="*/ 1754909 w 1754909"/>
                <a:gd name="connsiteY2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909" h="443346">
                  <a:moveTo>
                    <a:pt x="0" y="443346"/>
                  </a:moveTo>
                  <a:lnTo>
                    <a:pt x="0" y="0"/>
                  </a:lnTo>
                  <a:lnTo>
                    <a:pt x="1754909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DB8DBA-6351-4E8B-8E5E-603BFF391FF3}"/>
                </a:ext>
              </a:extLst>
            </p:cNvPr>
            <p:cNvCxnSpPr>
              <a:cxnSpLocks/>
            </p:cNvCxnSpPr>
            <p:nvPr/>
          </p:nvCxnSpPr>
          <p:spPr>
            <a:xfrm>
              <a:off x="738909" y="2050473"/>
              <a:ext cx="4802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A22CE1-8191-4BCA-9FD4-DEA6A60299AC}"/>
              </a:ext>
            </a:extLst>
          </p:cNvPr>
          <p:cNvGrpSpPr/>
          <p:nvPr/>
        </p:nvGrpSpPr>
        <p:grpSpPr>
          <a:xfrm flipV="1">
            <a:off x="2426372" y="2343302"/>
            <a:ext cx="2272145" cy="2725062"/>
            <a:chOff x="1376218" y="1435328"/>
            <a:chExt cx="2272145" cy="61514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9D5414-F11A-4542-880A-DD170CE0A37D}"/>
                </a:ext>
              </a:extLst>
            </p:cNvPr>
            <p:cNvSpPr/>
            <p:nvPr/>
          </p:nvSpPr>
          <p:spPr>
            <a:xfrm>
              <a:off x="1893454" y="1435328"/>
              <a:ext cx="1754909" cy="615146"/>
            </a:xfrm>
            <a:custGeom>
              <a:avLst/>
              <a:gdLst>
                <a:gd name="connsiteX0" fmla="*/ 0 w 1754909"/>
                <a:gd name="connsiteY0" fmla="*/ 443346 h 443346"/>
                <a:gd name="connsiteX1" fmla="*/ 0 w 1754909"/>
                <a:gd name="connsiteY1" fmla="*/ 0 h 443346"/>
                <a:gd name="connsiteX2" fmla="*/ 1754909 w 1754909"/>
                <a:gd name="connsiteY2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909" h="443346">
                  <a:moveTo>
                    <a:pt x="0" y="443346"/>
                  </a:moveTo>
                  <a:lnTo>
                    <a:pt x="0" y="0"/>
                  </a:lnTo>
                  <a:lnTo>
                    <a:pt x="1754909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29ACB48-63E9-4CDD-AB4A-395111E4C200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18" y="2050473"/>
              <a:ext cx="914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6D09EA-BAF7-4857-8589-34C555D4BF88}"/>
              </a:ext>
            </a:extLst>
          </p:cNvPr>
          <p:cNvSpPr txBox="1"/>
          <p:nvPr/>
        </p:nvSpPr>
        <p:spPr>
          <a:xfrm>
            <a:off x="4842929" y="4866979"/>
            <a:ext cx="470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Giá trị của thuộc tính (element’s attribute value)</a:t>
            </a:r>
            <a:endParaRPr lang="vi-V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31CDE-10AB-4305-8DFB-2CBB7E13DE05}"/>
              </a:ext>
            </a:extLst>
          </p:cNvPr>
          <p:cNvCxnSpPr/>
          <p:nvPr/>
        </p:nvCxnSpPr>
        <p:spPr>
          <a:xfrm>
            <a:off x="3458378" y="2152073"/>
            <a:ext cx="18045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671F393-B906-4984-80F9-0979BFE83976}"/>
              </a:ext>
            </a:extLst>
          </p:cNvPr>
          <p:cNvSpPr/>
          <p:nvPr/>
        </p:nvSpPr>
        <p:spPr>
          <a:xfrm>
            <a:off x="600364" y="1987886"/>
            <a:ext cx="2858014" cy="415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1E194F-CA43-413A-B1B9-19E637AB4D12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26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1" grpId="0"/>
      <p:bldP spid="33" grpId="0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6A934-66C8-4D20-B95B-E945D45B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7" y="1308743"/>
            <a:ext cx="9754961" cy="34294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A9A7C7-167F-49BD-8F2B-9E9E1E519C76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LIÊN KẾT MỘT TRANG VỚI MỘT TRANG KHÁC</a:t>
            </a:r>
            <a:endParaRPr lang="vi-VN" sz="24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71F393-B906-4984-80F9-0979BFE83976}"/>
              </a:ext>
            </a:extLst>
          </p:cNvPr>
          <p:cNvSpPr/>
          <p:nvPr/>
        </p:nvSpPr>
        <p:spPr>
          <a:xfrm>
            <a:off x="1435250" y="3625794"/>
            <a:ext cx="4734962" cy="312193"/>
          </a:xfrm>
          <a:prstGeom prst="rect">
            <a:avLst/>
          </a:prstGeom>
          <a:noFill/>
          <a:ln w="127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993AB2-2E7B-45E0-B30C-8633ADBD07FA}"/>
              </a:ext>
            </a:extLst>
          </p:cNvPr>
          <p:cNvSpPr/>
          <p:nvPr/>
        </p:nvSpPr>
        <p:spPr>
          <a:xfrm>
            <a:off x="1435249" y="3937987"/>
            <a:ext cx="8472075" cy="312193"/>
          </a:xfrm>
          <a:prstGeom prst="rect">
            <a:avLst/>
          </a:prstGeom>
          <a:noFill/>
          <a:ln w="127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1A201-9FCD-473A-8B9B-7289AF9F2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5" y="633618"/>
            <a:ext cx="4951532" cy="335741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AE27F0-0E44-47AB-9CE4-67C519876FC0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DA9A7C7-167F-49BD-8F2B-9E9E1E519C76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LIÊN KẾT MỘT TRANG VỚI MỘT TRANG KHÁC</a:t>
            </a:r>
            <a:endParaRPr lang="vi-VN" sz="24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FD4B3-E579-400C-B989-11E1DF7A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4" y="1094195"/>
            <a:ext cx="8710401" cy="39221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9C5A36-EF3A-48D0-95FF-7AF17922B010}"/>
              </a:ext>
            </a:extLst>
          </p:cNvPr>
          <p:cNvCxnSpPr/>
          <p:nvPr/>
        </p:nvCxnSpPr>
        <p:spPr>
          <a:xfrm>
            <a:off x="6574634" y="4079019"/>
            <a:ext cx="26458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36EEC5-3A59-497F-BE1B-7A404166A1CB}"/>
              </a:ext>
            </a:extLst>
          </p:cNvPr>
          <p:cNvCxnSpPr/>
          <p:nvPr/>
        </p:nvCxnSpPr>
        <p:spPr>
          <a:xfrm>
            <a:off x="8403434" y="4079019"/>
            <a:ext cx="26458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0B28371-58E2-4105-8E00-6F2AC22C63B8}"/>
              </a:ext>
            </a:extLst>
          </p:cNvPr>
          <p:cNvGrpSpPr/>
          <p:nvPr/>
        </p:nvGrpSpPr>
        <p:grpSpPr>
          <a:xfrm>
            <a:off x="6574634" y="4131487"/>
            <a:ext cx="2138727" cy="603753"/>
            <a:chOff x="6574634" y="4131487"/>
            <a:chExt cx="2138727" cy="603753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F29A3C5E-D3BA-43B2-9207-3FB4313A0FA0}"/>
                </a:ext>
              </a:extLst>
            </p:cNvPr>
            <p:cNvSpPr/>
            <p:nvPr/>
          </p:nvSpPr>
          <p:spPr>
            <a:xfrm rot="5400000">
              <a:off x="7519754" y="3318656"/>
              <a:ext cx="191896" cy="1817557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924ECB-1EC1-40DB-8672-7CEF46ABD965}"/>
                </a:ext>
              </a:extLst>
            </p:cNvPr>
            <p:cNvSpPr txBox="1"/>
            <p:nvPr/>
          </p:nvSpPr>
          <p:spPr>
            <a:xfrm>
              <a:off x="6574634" y="4365908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00"/>
                  </a:solidFill>
                </a:rPr>
                <a:t>Phần tử neo (Anchor</a:t>
              </a:r>
              <a:endParaRPr lang="vi-VN">
                <a:solidFill>
                  <a:srgbClr val="FFFF00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10778-34A2-46F9-8EB4-3586DF4E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5" y="633618"/>
            <a:ext cx="4951532" cy="3357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8B9A7E-9068-4DD8-B993-23A24AC56F73}"/>
              </a:ext>
            </a:extLst>
          </p:cNvPr>
          <p:cNvSpPr txBox="1"/>
          <p:nvPr/>
        </p:nvSpPr>
        <p:spPr>
          <a:xfrm>
            <a:off x="5430557" y="5246125"/>
            <a:ext cx="6564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400">
                <a:solidFill>
                  <a:srgbClr val="FF0000"/>
                </a:solidFill>
              </a:rPr>
              <a:t>Cần gán thuộc tính cho phần tử neo &lt;a&gt; &lt;/a&gt; để nó trở thành một </a:t>
            </a:r>
            <a:r>
              <a:rPr lang="en-US" sz="2400" i="1" u="sng">
                <a:solidFill>
                  <a:srgbClr val="0000CD"/>
                </a:solidFill>
              </a:rPr>
              <a:t>đường link</a:t>
            </a:r>
            <a:endParaRPr lang="vi-VN" sz="2400" i="1" u="sng">
              <a:solidFill>
                <a:srgbClr val="0000CD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34A4EA-7F6D-4C81-A4E5-A6BFB64F5D7D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58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DA9A7C7-167F-49BD-8F2B-9E9E1E519C76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LIÊN KẾT MỘT TRANG VỚI MỘT TRANG KHÁC</a:t>
            </a:r>
            <a:endParaRPr lang="vi-VN" sz="24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B9A7E-9068-4DD8-B993-23A24AC56F73}"/>
              </a:ext>
            </a:extLst>
          </p:cNvPr>
          <p:cNvSpPr txBox="1"/>
          <p:nvPr/>
        </p:nvSpPr>
        <p:spPr>
          <a:xfrm>
            <a:off x="5430557" y="5246125"/>
            <a:ext cx="656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sym typeface="Wingdings" panose="05000000000000000000" pitchFamily="2" charset="2"/>
              </a:rPr>
              <a:t>Đường dẫn tới một trang khác –</a:t>
            </a:r>
            <a:r>
              <a:rPr lang="en-US" sz="2400" i="1">
                <a:solidFill>
                  <a:srgbClr val="FF0000"/>
                </a:solidFill>
                <a:sym typeface="Wingdings" panose="05000000000000000000" pitchFamily="2" charset="2"/>
              </a:rPr>
              <a:t>favorite-color.html</a:t>
            </a:r>
            <a:endParaRPr lang="vi-VN" sz="2400" i="1" u="sng">
              <a:solidFill>
                <a:srgbClr val="0000C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97715-ECBF-4104-B6DB-33063193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4" y="1074786"/>
            <a:ext cx="7672595" cy="39221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E74DD9-274F-46A5-A1E7-B24086771D96}"/>
              </a:ext>
            </a:extLst>
          </p:cNvPr>
          <p:cNvCxnSpPr/>
          <p:nvPr/>
        </p:nvCxnSpPr>
        <p:spPr>
          <a:xfrm>
            <a:off x="6821903" y="4211053"/>
            <a:ext cx="50532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B31947-8684-48F8-A8AC-46F7DF1E5FE6}"/>
              </a:ext>
            </a:extLst>
          </p:cNvPr>
          <p:cNvCxnSpPr/>
          <p:nvPr/>
        </p:nvCxnSpPr>
        <p:spPr>
          <a:xfrm>
            <a:off x="2081463" y="4391526"/>
            <a:ext cx="191302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2C57AE-1BAA-4935-A4CE-8F1B3F3F1683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525253" y="4391526"/>
            <a:ext cx="1905304" cy="10854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11060-D906-457F-A0CE-D8BBD9D5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5" y="611409"/>
            <a:ext cx="5446685" cy="369315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5B4D-F825-40F3-8103-7FDADA9DA978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38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50271F-4AC7-43CA-A015-58B4DBA782B3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LÀM VIỆC VỚI CÁC </a:t>
            </a:r>
            <a:r>
              <a:rPr lang="en-US" sz="2400" i="1">
                <a:solidFill>
                  <a:srgbClr val="0000C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file</a:t>
            </a:r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 TRONG MỘT </a:t>
            </a:r>
            <a:r>
              <a:rPr lang="en-US" sz="2400" i="1">
                <a:solidFill>
                  <a:srgbClr val="0000C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Folder</a:t>
            </a:r>
            <a:endParaRPr lang="vi-VN" sz="2400" i="1">
              <a:solidFill>
                <a:srgbClr val="0000C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1FD5B-CF5E-4B2E-B946-DAADF1CC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48" y="1570129"/>
            <a:ext cx="5277587" cy="34771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C98C8-6F06-440E-8D2E-5E07DF0B83CD}"/>
              </a:ext>
            </a:extLst>
          </p:cNvPr>
          <p:cNvCxnSpPr/>
          <p:nvPr/>
        </p:nvCxnSpPr>
        <p:spPr>
          <a:xfrm flipH="1">
            <a:off x="3308684" y="2839453"/>
            <a:ext cx="2658979" cy="1335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00C480-A114-4C48-9D19-3AC9845072CC}"/>
              </a:ext>
            </a:extLst>
          </p:cNvPr>
          <p:cNvSpPr txBox="1"/>
          <p:nvPr/>
        </p:nvSpPr>
        <p:spPr>
          <a:xfrm>
            <a:off x="6986205" y="2552245"/>
            <a:ext cx="4571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Di chuyển index.html vào trong thư mục Learn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38F52E-E08E-49F0-B207-63BB7F94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397" y="3525244"/>
            <a:ext cx="3585364" cy="26587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74E251-BE8B-4998-BF8D-F906CFFE2313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3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50271F-4AC7-43CA-A015-58B4DBA782B3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LÀM VIỆC VỚI CÁC </a:t>
            </a:r>
            <a:r>
              <a:rPr lang="en-US" sz="2400" i="1">
                <a:solidFill>
                  <a:srgbClr val="0000C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file</a:t>
            </a:r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 TRONG MỘT </a:t>
            </a:r>
            <a:r>
              <a:rPr lang="en-US" sz="2400" i="1">
                <a:solidFill>
                  <a:srgbClr val="0000C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Folder</a:t>
            </a:r>
            <a:endParaRPr lang="vi-VN" sz="2400" i="1">
              <a:solidFill>
                <a:srgbClr val="0000C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0C480-A114-4C48-9D19-3AC9845072CC}"/>
              </a:ext>
            </a:extLst>
          </p:cNvPr>
          <p:cNvSpPr txBox="1"/>
          <p:nvPr/>
        </p:nvSpPr>
        <p:spPr>
          <a:xfrm>
            <a:off x="6223461" y="3045540"/>
            <a:ext cx="58272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Di chuyển index.html vào trong thư mục Learn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Kéo rê và thả thư mục Learn HTML vào trong môi trường Visual Studio Code</a:t>
            </a:r>
            <a:endParaRPr lang="vi-VN" sz="240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8F3F0-1DC5-4C5D-84FB-EFBF2CC0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2B766A-66CC-41CF-9A32-4F4074E18E0D}"/>
              </a:ext>
            </a:extLst>
          </p:cNvPr>
          <p:cNvSpPr/>
          <p:nvPr/>
        </p:nvSpPr>
        <p:spPr>
          <a:xfrm>
            <a:off x="4812632" y="2743200"/>
            <a:ext cx="3116179" cy="1347537"/>
          </a:xfrm>
          <a:custGeom>
            <a:avLst/>
            <a:gdLst>
              <a:gd name="connsiteX0" fmla="*/ 0 w 3116179"/>
              <a:gd name="connsiteY0" fmla="*/ 1347537 h 1347537"/>
              <a:gd name="connsiteX1" fmla="*/ 1130968 w 3116179"/>
              <a:gd name="connsiteY1" fmla="*/ 276726 h 1347537"/>
              <a:gd name="connsiteX2" fmla="*/ 3116179 w 3116179"/>
              <a:gd name="connsiteY2" fmla="*/ 0 h 134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6179" h="1347537">
                <a:moveTo>
                  <a:pt x="0" y="1347537"/>
                </a:moveTo>
                <a:cubicBezTo>
                  <a:pt x="305802" y="924426"/>
                  <a:pt x="611605" y="501315"/>
                  <a:pt x="1130968" y="276726"/>
                </a:cubicBezTo>
                <a:cubicBezTo>
                  <a:pt x="1650331" y="52137"/>
                  <a:pt x="2383255" y="26068"/>
                  <a:pt x="3116179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26D0C-39F5-4156-8639-A0F1DF737E04}"/>
              </a:ext>
            </a:extLst>
          </p:cNvPr>
          <p:cNvSpPr txBox="1"/>
          <p:nvPr/>
        </p:nvSpPr>
        <p:spPr>
          <a:xfrm>
            <a:off x="3684671" y="1924874"/>
            <a:ext cx="609399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0000"/>
                </a:solidFill>
              </a:rPr>
              <a:t>Kéo rê và thả thư mục Learn HTML vào trong môi trường Visual Studio Code</a:t>
            </a:r>
            <a:endParaRPr lang="vi-VN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2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B92B-F254-4EE5-9227-646F5608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199096"/>
            <a:ext cx="11083636" cy="2418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8BD99-034B-4152-9BEC-9D417CEE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62" y="2523665"/>
            <a:ext cx="10754276" cy="181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19111E-B9D7-48AB-9BC8-04413F85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076" y="2728027"/>
            <a:ext cx="8079847" cy="1360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B4EF98-77D1-4439-8ECA-991D52A4CC1E}"/>
              </a:ext>
            </a:extLst>
          </p:cNvPr>
          <p:cNvSpPr txBox="1"/>
          <p:nvPr/>
        </p:nvSpPr>
        <p:spPr>
          <a:xfrm>
            <a:off x="2724727" y="2846652"/>
            <a:ext cx="63915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HTML &amp;  CSS </a:t>
            </a:r>
            <a:endParaRPr lang="vi-VN" sz="66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86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8575-2511-4139-9865-1E3B9E5D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FFE14E-8410-4E03-A286-3AC4D5AF832A}"/>
              </a:ext>
            </a:extLst>
          </p:cNvPr>
          <p:cNvCxnSpPr/>
          <p:nvPr/>
        </p:nvCxnSpPr>
        <p:spPr>
          <a:xfrm flipH="1" flipV="1">
            <a:off x="1106905" y="1070811"/>
            <a:ext cx="709863" cy="2189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CC3ACE-4A26-45CE-A6A3-27748ED97FEA}"/>
              </a:ext>
            </a:extLst>
          </p:cNvPr>
          <p:cNvSpPr txBox="1"/>
          <p:nvPr/>
        </p:nvSpPr>
        <p:spPr>
          <a:xfrm>
            <a:off x="1944973" y="3260558"/>
            <a:ext cx="4571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Tạo một file mới có tên “</a:t>
            </a:r>
            <a:r>
              <a:rPr lang="en-US" sz="2400" i="1">
                <a:solidFill>
                  <a:srgbClr val="FF0000"/>
                </a:solidFill>
              </a:rPr>
              <a:t>favorite-colors.html</a:t>
            </a:r>
            <a:r>
              <a:rPr lang="en-US" sz="2400">
                <a:solidFill>
                  <a:srgbClr val="FF0000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04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27B51-0822-4D41-A881-74E5352C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8" y="828590"/>
            <a:ext cx="5698477" cy="2442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3EB3A-5CEC-4A14-8DF9-10C98859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22" y="3738319"/>
            <a:ext cx="7950155" cy="24855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E87D29-E6D9-40F3-80EE-782A6ABB1C32}"/>
              </a:ext>
            </a:extLst>
          </p:cNvPr>
          <p:cNvCxnSpPr/>
          <p:nvPr/>
        </p:nvCxnSpPr>
        <p:spPr>
          <a:xfrm>
            <a:off x="3705726" y="1925053"/>
            <a:ext cx="1804737" cy="2622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1C5F51-F1D6-412F-9B8F-A29BBD24B9FF}"/>
              </a:ext>
            </a:extLst>
          </p:cNvPr>
          <p:cNvSpPr txBox="1"/>
          <p:nvPr/>
        </p:nvSpPr>
        <p:spPr>
          <a:xfrm>
            <a:off x="6242627" y="1680360"/>
            <a:ext cx="502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Gõ dấu chấm than “</a:t>
            </a:r>
            <a:r>
              <a:rPr lang="en-US" b="1"/>
              <a:t>!</a:t>
            </a:r>
            <a:r>
              <a:rPr lang="en-US"/>
              <a:t>” vào dòng 1 và nhấn phím </a:t>
            </a:r>
            <a:r>
              <a:rPr lang="en-US" b="1"/>
              <a:t>Tab</a:t>
            </a:r>
            <a:endParaRPr lang="vi-VN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37AD10-575D-4E7B-B500-29CCDAB54DEB}"/>
              </a:ext>
            </a:extLst>
          </p:cNvPr>
          <p:cNvSpPr txBox="1"/>
          <p:nvPr/>
        </p:nvSpPr>
        <p:spPr>
          <a:xfrm>
            <a:off x="6096000" y="2709339"/>
            <a:ext cx="619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anose="05000000000000000000" pitchFamily="2" charset="2"/>
              </a:rPr>
              <a:t> nhận được một cấu trúc cơ bản của html, còn gọi là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template</a:t>
            </a:r>
            <a:endParaRPr lang="vi-VN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8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B1464-FE7C-490D-8ED7-04420FA7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D39DA-16F5-4451-AC7F-A6DEB112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04" y="2712821"/>
            <a:ext cx="5439526" cy="335741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829D4CA-6D2A-4BCC-9FF1-32A087FF6CFB}"/>
              </a:ext>
            </a:extLst>
          </p:cNvPr>
          <p:cNvSpPr/>
          <p:nvPr/>
        </p:nvSpPr>
        <p:spPr>
          <a:xfrm>
            <a:off x="3465095" y="1779479"/>
            <a:ext cx="3176337" cy="1059974"/>
          </a:xfrm>
          <a:custGeom>
            <a:avLst/>
            <a:gdLst>
              <a:gd name="connsiteX0" fmla="*/ 0 w 3176337"/>
              <a:gd name="connsiteY0" fmla="*/ 1195 h 1059974"/>
              <a:gd name="connsiteX1" fmla="*/ 2213810 w 3176337"/>
              <a:gd name="connsiteY1" fmla="*/ 169637 h 1059974"/>
              <a:gd name="connsiteX2" fmla="*/ 3176337 w 3176337"/>
              <a:gd name="connsiteY2" fmla="*/ 1059974 h 105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6337" h="1059974">
                <a:moveTo>
                  <a:pt x="0" y="1195"/>
                </a:moveTo>
                <a:cubicBezTo>
                  <a:pt x="842210" y="-2816"/>
                  <a:pt x="1684421" y="-6826"/>
                  <a:pt x="2213810" y="169637"/>
                </a:cubicBezTo>
                <a:cubicBezTo>
                  <a:pt x="2743199" y="346100"/>
                  <a:pt x="2959768" y="703037"/>
                  <a:pt x="3176337" y="105997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12555D8-989F-48AE-ABFE-8DF3131C615B}"/>
              </a:ext>
            </a:extLst>
          </p:cNvPr>
          <p:cNvSpPr/>
          <p:nvPr/>
        </p:nvSpPr>
        <p:spPr>
          <a:xfrm>
            <a:off x="2490537" y="2141621"/>
            <a:ext cx="3441031" cy="1708484"/>
          </a:xfrm>
          <a:custGeom>
            <a:avLst/>
            <a:gdLst>
              <a:gd name="connsiteX0" fmla="*/ 0 w 3441031"/>
              <a:gd name="connsiteY0" fmla="*/ 0 h 1708484"/>
              <a:gd name="connsiteX1" fmla="*/ 721895 w 3441031"/>
              <a:gd name="connsiteY1" fmla="*/ 1395663 h 1708484"/>
              <a:gd name="connsiteX2" fmla="*/ 3441031 w 3441031"/>
              <a:gd name="connsiteY2" fmla="*/ 1708484 h 170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1031" h="1708484">
                <a:moveTo>
                  <a:pt x="0" y="0"/>
                </a:moveTo>
                <a:cubicBezTo>
                  <a:pt x="74195" y="555458"/>
                  <a:pt x="148390" y="1110916"/>
                  <a:pt x="721895" y="1395663"/>
                </a:cubicBezTo>
                <a:cubicBezTo>
                  <a:pt x="1295400" y="1680410"/>
                  <a:pt x="2368215" y="1694447"/>
                  <a:pt x="3441031" y="1708484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F247142-BB7A-471A-89C8-EFDA7811D1E6}"/>
              </a:ext>
            </a:extLst>
          </p:cNvPr>
          <p:cNvSpPr/>
          <p:nvPr/>
        </p:nvSpPr>
        <p:spPr>
          <a:xfrm>
            <a:off x="7423484" y="2209951"/>
            <a:ext cx="4193945" cy="1977038"/>
          </a:xfrm>
          <a:custGeom>
            <a:avLst/>
            <a:gdLst>
              <a:gd name="connsiteX0" fmla="*/ 0 w 4193945"/>
              <a:gd name="connsiteY0" fmla="*/ 39954 h 1977038"/>
              <a:gd name="connsiteX1" fmla="*/ 3994484 w 4193945"/>
              <a:gd name="connsiteY1" fmla="*/ 256523 h 1977038"/>
              <a:gd name="connsiteX2" fmla="*/ 3633537 w 4193945"/>
              <a:gd name="connsiteY2" fmla="*/ 1977038 h 1977038"/>
              <a:gd name="connsiteX3" fmla="*/ 3633537 w 4193945"/>
              <a:gd name="connsiteY3" fmla="*/ 1977038 h 197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3945" h="1977038">
                <a:moveTo>
                  <a:pt x="0" y="39954"/>
                </a:moveTo>
                <a:cubicBezTo>
                  <a:pt x="1694447" y="-13185"/>
                  <a:pt x="3388895" y="-66324"/>
                  <a:pt x="3994484" y="256523"/>
                </a:cubicBezTo>
                <a:cubicBezTo>
                  <a:pt x="4600074" y="579370"/>
                  <a:pt x="3633537" y="1977038"/>
                  <a:pt x="3633537" y="1977038"/>
                </a:cubicBezTo>
                <a:lnTo>
                  <a:pt x="3633537" y="1977038"/>
                </a:lnTo>
              </a:path>
            </a:pathLst>
          </a:custGeom>
          <a:noFill/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346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1149499" y="3309650"/>
            <a:ext cx="1050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TẠO ĐƯỜNG DẪN TRỞ VỀ TRANG CHÍNH </a:t>
            </a:r>
            <a:r>
              <a:rPr lang="en-US" sz="2400">
                <a:solidFill>
                  <a:srgbClr val="0000C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HOME, </a:t>
            </a:r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</a:rPr>
              <a:t>HAY</a:t>
            </a:r>
            <a:r>
              <a:rPr lang="en-US" sz="2400">
                <a:solidFill>
                  <a:srgbClr val="0000C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CHỦ</a:t>
            </a:r>
            <a:endParaRPr lang="vi-VN" sz="2400" i="1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4" descr="Html5 And Css3 - Transparent Background Html Logo, HD Png Download , Transparent  Png Image - PNGitem">
            <a:extLst>
              <a:ext uri="{FF2B5EF4-FFF2-40B4-BE49-F238E27FC236}">
                <a16:creationId xmlns:a16="http://schemas.microsoft.com/office/drawing/2014/main" id="{2168F1D6-D8C8-475D-B517-50DD7FBD3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8"/>
          <a:stretch/>
        </p:blipFill>
        <p:spPr bwMode="auto">
          <a:xfrm>
            <a:off x="5284499" y="457193"/>
            <a:ext cx="1623003" cy="20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153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454EF6-9B93-47E7-B575-32477296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B74641-D329-471D-A784-414712FC13E3}"/>
              </a:ext>
            </a:extLst>
          </p:cNvPr>
          <p:cNvSpPr/>
          <p:nvPr/>
        </p:nvSpPr>
        <p:spPr>
          <a:xfrm>
            <a:off x="2454442" y="2322174"/>
            <a:ext cx="2683042" cy="204537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noFill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A45B9-EF89-419E-BD6C-E20312DA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38" y="2860416"/>
            <a:ext cx="4495476" cy="2774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DF4E6-2422-4E34-AC6F-5D19C75EA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19" y="2860415"/>
            <a:ext cx="4495476" cy="277472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16C6CE6-19C4-4AB4-9A8A-4A5C6DBBDCF4}"/>
              </a:ext>
            </a:extLst>
          </p:cNvPr>
          <p:cNvSpPr/>
          <p:nvPr/>
        </p:nvSpPr>
        <p:spPr>
          <a:xfrm>
            <a:off x="6520914" y="4247775"/>
            <a:ext cx="587805" cy="255986"/>
          </a:xfrm>
          <a:prstGeom prst="right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Graphic 12" descr="Cursor">
            <a:extLst>
              <a:ext uri="{FF2B5EF4-FFF2-40B4-BE49-F238E27FC236}">
                <a16:creationId xmlns:a16="http://schemas.microsoft.com/office/drawing/2014/main" id="{99B55EEA-BC4D-4BDB-878E-BC6C7C0C2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9960" y="43916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009604" y="509075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CHÚNG TA ĐÃ HỌC ĐƯỢC GÌ?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94879-6D97-4A2B-8D14-D47146A2C5AD}"/>
              </a:ext>
            </a:extLst>
          </p:cNvPr>
          <p:cNvSpPr txBox="1"/>
          <p:nvPr/>
        </p:nvSpPr>
        <p:spPr>
          <a:xfrm>
            <a:off x="657401" y="1815851"/>
            <a:ext cx="450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Sản phẩm: Một website mini gồm 2 webpages</a:t>
            </a:r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0E67F-A895-4C8C-B98A-DCE03AAAB5EA}"/>
              </a:ext>
            </a:extLst>
          </p:cNvPr>
          <p:cNvSpPr txBox="1"/>
          <p:nvPr/>
        </p:nvSpPr>
        <p:spPr>
          <a:xfrm>
            <a:off x="5571146" y="1603414"/>
            <a:ext cx="4559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CD"/>
                </a:solidFill>
                <a:latin typeface="Consolas" panose="020B0609020204030204" pitchFamily="49" charset="0"/>
              </a:rPr>
              <a:t>Index.html </a:t>
            </a:r>
            <a:r>
              <a:rPr lang="en-US"/>
              <a:t>– trang chính</a:t>
            </a:r>
          </a:p>
          <a:p>
            <a:r>
              <a:rPr lang="en-US" i="1">
                <a:solidFill>
                  <a:srgbClr val="0000CD"/>
                </a:solidFill>
                <a:latin typeface="Consolas" panose="020B0609020204030204" pitchFamily="49" charset="0"/>
              </a:rPr>
              <a:t>favorite-colors.html </a:t>
            </a:r>
            <a:r>
              <a:rPr lang="en-US"/>
              <a:t>– trang thành viên</a:t>
            </a:r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D16A2-2BAF-4E73-A173-D4E775E23EAE}"/>
              </a:ext>
            </a:extLst>
          </p:cNvPr>
          <p:cNvSpPr txBox="1"/>
          <p:nvPr/>
        </p:nvSpPr>
        <p:spPr>
          <a:xfrm>
            <a:off x="657401" y="3617493"/>
            <a:ext cx="445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Cách tạo ra một trang html sử dụng các tag: </a:t>
            </a:r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F9A56-F676-488F-ABCF-BB92B66F5087}"/>
              </a:ext>
            </a:extLst>
          </p:cNvPr>
          <p:cNvSpPr txBox="1"/>
          <p:nvPr/>
        </p:nvSpPr>
        <p:spPr>
          <a:xfrm>
            <a:off x="5571146" y="3003046"/>
            <a:ext cx="22108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 html &gt; &lt;/html&gt;</a:t>
            </a:r>
          </a:p>
          <a:p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&lt;head&gt;&lt;/head&gt;</a:t>
            </a:r>
            <a:endParaRPr lang="vi-VN"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&lt;body&gt;&lt;/body&gt;</a:t>
            </a:r>
          </a:p>
          <a:p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&lt;h1&gt;&lt;/h1&gt;</a:t>
            </a:r>
          </a:p>
          <a:p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&lt;p&gt;&lt;/p&gt;</a:t>
            </a:r>
          </a:p>
          <a:p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&lt;a&gt;&lt;/a&gt;</a:t>
            </a:r>
            <a:endParaRPr lang="vi-VN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79009-11EB-4749-A88F-3E6066C04091}"/>
              </a:ext>
            </a:extLst>
          </p:cNvPr>
          <p:cNvSpPr txBox="1"/>
          <p:nvPr/>
        </p:nvSpPr>
        <p:spPr>
          <a:xfrm>
            <a:off x="657401" y="2901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Học được: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4053-5BA8-4A9E-981C-282ED807C71F}"/>
              </a:ext>
            </a:extLst>
          </p:cNvPr>
          <p:cNvSpPr txBox="1"/>
          <p:nvPr/>
        </p:nvSpPr>
        <p:spPr>
          <a:xfrm>
            <a:off x="657401" y="5215383"/>
            <a:ext cx="643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Cách gán thuộc tính và giá trị của thuộc tính cho các phần tử tag: </a:t>
            </a:r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2651B2-AD81-4665-A375-0C9FD44A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40" y="5587023"/>
            <a:ext cx="11083636" cy="243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E79E0B-42BC-4856-BF96-2887ABDA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8" y="5912821"/>
            <a:ext cx="4275039" cy="259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49C512-B1F9-4771-BCE5-C37C5932BE23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212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THÊM FILE ẢNH </a:t>
            </a:r>
            <a:r>
              <a:rPr lang="en-US" sz="24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(PHOTO) </a:t>
            </a:r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VÀO WEBPAGE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AC29A-EF29-4544-9720-6A699F7D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0" y="1304508"/>
            <a:ext cx="4829849" cy="182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85F7B-0187-4591-A66B-528D45A4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65" y="1687052"/>
            <a:ext cx="3844815" cy="144651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57CECF-CEE9-46E2-9C89-1DE3137DA9A0}"/>
              </a:ext>
            </a:extLst>
          </p:cNvPr>
          <p:cNvSpPr/>
          <p:nvPr/>
        </p:nvSpPr>
        <p:spPr>
          <a:xfrm>
            <a:off x="8248073" y="1962540"/>
            <a:ext cx="822036" cy="337315"/>
          </a:xfrm>
          <a:custGeom>
            <a:avLst/>
            <a:gdLst>
              <a:gd name="connsiteX0" fmla="*/ 822036 w 822036"/>
              <a:gd name="connsiteY0" fmla="*/ 171060 h 337315"/>
              <a:gd name="connsiteX1" fmla="*/ 304800 w 822036"/>
              <a:gd name="connsiteY1" fmla="*/ 4805 h 337315"/>
              <a:gd name="connsiteX2" fmla="*/ 0 w 822036"/>
              <a:gd name="connsiteY2" fmla="*/ 337315 h 33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036" h="337315">
                <a:moveTo>
                  <a:pt x="822036" y="171060"/>
                </a:moveTo>
                <a:cubicBezTo>
                  <a:pt x="631921" y="74078"/>
                  <a:pt x="441806" y="-22904"/>
                  <a:pt x="304800" y="4805"/>
                </a:cubicBezTo>
                <a:cubicBezTo>
                  <a:pt x="167794" y="32514"/>
                  <a:pt x="83897" y="184914"/>
                  <a:pt x="0" y="33731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793B7-5984-489C-B757-162D98E9B12C}"/>
              </a:ext>
            </a:extLst>
          </p:cNvPr>
          <p:cNvSpPr txBox="1"/>
          <p:nvPr/>
        </p:nvSpPr>
        <p:spPr>
          <a:xfrm>
            <a:off x="7518400" y="1149485"/>
            <a:ext cx="392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Đặt cool-snake.png vào thư mục images</a:t>
            </a:r>
            <a:endParaRPr lang="vi-VN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F75843-1F17-4E6E-A127-3D4307AA3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373" y="3429000"/>
            <a:ext cx="8327300" cy="8180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48EB68-FA84-4E53-AFE0-3A7DC9D76E94}"/>
              </a:ext>
            </a:extLst>
          </p:cNvPr>
          <p:cNvSpPr/>
          <p:nvPr/>
        </p:nvSpPr>
        <p:spPr>
          <a:xfrm>
            <a:off x="1810531" y="3865717"/>
            <a:ext cx="4581236" cy="222752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F3109C-41AD-4F9C-AD05-4CA53391F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080" y="4314199"/>
            <a:ext cx="3371373" cy="23994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DC9E6-EE88-4364-ACA6-F6BC67E692D6}"/>
              </a:ext>
            </a:extLst>
          </p:cNvPr>
          <p:cNvCxnSpPr/>
          <p:nvPr/>
        </p:nvCxnSpPr>
        <p:spPr>
          <a:xfrm>
            <a:off x="3805382" y="5661891"/>
            <a:ext cx="1237673" cy="267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7046FF-6146-4557-BBBC-9ADDFEAEDFDB}"/>
              </a:ext>
            </a:extLst>
          </p:cNvPr>
          <p:cNvSpPr txBox="1"/>
          <p:nvPr/>
        </p:nvSpPr>
        <p:spPr>
          <a:xfrm>
            <a:off x="244022" y="5368826"/>
            <a:ext cx="356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File ảnh chứa trong thư mục images</a:t>
            </a:r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2BBB53-11ED-4775-B404-D16818C495BE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51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THÊM FILE ẢNH </a:t>
            </a:r>
            <a:r>
              <a:rPr lang="en-US" sz="24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(PHOTO) </a:t>
            </a:r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VÀO WEBPAGE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B0DC7-04BC-4980-BF14-5E5C0547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4" y="1149484"/>
            <a:ext cx="3534268" cy="2553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E793B7-5984-489C-B757-162D98E9B12C}"/>
              </a:ext>
            </a:extLst>
          </p:cNvPr>
          <p:cNvSpPr txBox="1"/>
          <p:nvPr/>
        </p:nvSpPr>
        <p:spPr>
          <a:xfrm>
            <a:off x="537696" y="1334150"/>
            <a:ext cx="3140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Tệp </a:t>
            </a:r>
            <a:r>
              <a:rPr lang="en-US" sz="1400">
                <a:solidFill>
                  <a:srgbClr val="FFFF00"/>
                </a:solidFill>
              </a:rPr>
              <a:t>rabbit.png </a:t>
            </a:r>
            <a:r>
              <a:rPr lang="en-US" sz="1400">
                <a:solidFill>
                  <a:srgbClr val="FF0000"/>
                </a:solidFill>
              </a:rPr>
              <a:t>nằm phía trên thư mục gốc (thư mục chứa </a:t>
            </a:r>
            <a:r>
              <a:rPr lang="en-US" sz="1400">
                <a:solidFill>
                  <a:srgbClr val="FFFF00"/>
                </a:solidFill>
              </a:rPr>
              <a:t>index.html</a:t>
            </a:r>
            <a:r>
              <a:rPr lang="en-US" sz="1400">
                <a:solidFill>
                  <a:srgbClr val="FF0000"/>
                </a:solidFill>
              </a:rPr>
              <a:t>) một bậc</a:t>
            </a:r>
            <a:endParaRPr lang="vi-VN" sz="14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506B8-AFE5-4D79-A859-B0AF47EEE0E7}"/>
              </a:ext>
            </a:extLst>
          </p:cNvPr>
          <p:cNvSpPr txBox="1"/>
          <p:nvPr/>
        </p:nvSpPr>
        <p:spPr>
          <a:xfrm>
            <a:off x="3872494" y="1149484"/>
            <a:ext cx="778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Trường hợp tệp ảnh nằm phía trên thư mục gốc </a:t>
            </a:r>
            <a:r>
              <a:rPr lang="en-US" i="1"/>
              <a:t>1 bậc</a:t>
            </a:r>
            <a:r>
              <a:rPr lang="en-US"/>
              <a:t>, dùng </a:t>
            </a:r>
            <a:r>
              <a:rPr lang="en-US">
                <a:solidFill>
                  <a:srgbClr val="FF0000"/>
                </a:solidFill>
              </a:rPr>
              <a:t>../</a:t>
            </a:r>
            <a:r>
              <a:rPr lang="en-US"/>
              <a:t> để trỏ đường dẫn:</a:t>
            </a:r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6D715-E326-44C6-BCE2-E5897FD0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494" y="1847347"/>
            <a:ext cx="8211539" cy="1157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9EAA55-6E11-4EFA-9DB2-D8724F3D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348" y="3240844"/>
            <a:ext cx="4034790" cy="3188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BA8869-1865-4859-8D93-2FBE8194B51D}"/>
              </a:ext>
            </a:extLst>
          </p:cNvPr>
          <p:cNvSpPr txBox="1"/>
          <p:nvPr/>
        </p:nvSpPr>
        <p:spPr>
          <a:xfrm>
            <a:off x="8233592" y="3832230"/>
            <a:ext cx="3512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Chú ý: </a:t>
            </a:r>
            <a:r>
              <a:rPr lang="en-US"/>
              <a:t>Trong trường hợp nếu trình duyệt không tải được tệp </a:t>
            </a:r>
            <a:r>
              <a:rPr lang="en-US">
                <a:solidFill>
                  <a:srgbClr val="00B050"/>
                </a:solidFill>
              </a:rPr>
              <a:t>rabbit.jpg</a:t>
            </a:r>
            <a:r>
              <a:rPr lang="en-US"/>
              <a:t>, hãy thử di chuyển tệp đó vào cùng với thư mục gốc và giữ nguyên </a:t>
            </a:r>
            <a:r>
              <a:rPr lang="en-US" i="1">
                <a:latin typeface="Consolas" panose="020B0609020204030204" pitchFamily="49" charset="0"/>
              </a:rPr>
              <a:t>code</a:t>
            </a:r>
            <a:r>
              <a:rPr lang="en-US"/>
              <a:t> như hình phía trên.</a:t>
            </a:r>
          </a:p>
          <a:p>
            <a:endParaRPr lang="en-US"/>
          </a:p>
          <a:p>
            <a:r>
              <a:rPr lang="en-US"/>
              <a:t>KếT quả sẽ thu được như hình bên </a:t>
            </a:r>
            <a:r>
              <a:rPr lang="en-US" b="1">
                <a:solidFill>
                  <a:srgbClr val="FF0000"/>
                </a:solidFill>
              </a:rPr>
              <a:t>&lt;-</a:t>
            </a:r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EA6D3D-3002-49D3-ADF3-FE9A807043F0}"/>
              </a:ext>
            </a:extLst>
          </p:cNvPr>
          <p:cNvSpPr txBox="1"/>
          <p:nvPr/>
        </p:nvSpPr>
        <p:spPr>
          <a:xfrm>
            <a:off x="304800" y="4600520"/>
            <a:ext cx="309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Thư mục gốc</a:t>
            </a:r>
            <a:r>
              <a:rPr lang="en-US"/>
              <a:t>, hay </a:t>
            </a:r>
            <a:r>
              <a:rPr lang="en-US" b="1" i="1">
                <a:solidFill>
                  <a:srgbClr val="FF0000"/>
                </a:solidFill>
              </a:rPr>
              <a:t>root</a:t>
            </a:r>
            <a:r>
              <a:rPr lang="en-US"/>
              <a:t> là thư mục chứa trang </a:t>
            </a:r>
            <a:r>
              <a:rPr lang="en-US">
                <a:solidFill>
                  <a:srgbClr val="FF0000"/>
                </a:solidFill>
              </a:rPr>
              <a:t>index.html</a:t>
            </a:r>
            <a:endParaRPr lang="vi-VN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562EDA-12F4-4EDD-881E-846AD32B319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06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C60B22-0564-443C-9B29-AF3841A7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2" y="1018529"/>
            <a:ext cx="2715004" cy="2276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THÊM FILE ÂM THANH </a:t>
            </a:r>
            <a:r>
              <a:rPr lang="en-US" sz="24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(AUDIO) </a:t>
            </a:r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VÀO WEBPAGE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6CBA16-18DA-4EA1-8890-4B14023BF492}"/>
              </a:ext>
            </a:extLst>
          </p:cNvPr>
          <p:cNvSpPr txBox="1"/>
          <p:nvPr/>
        </p:nvSpPr>
        <p:spPr>
          <a:xfrm>
            <a:off x="3935586" y="983622"/>
            <a:ext cx="717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Tạo thư mục musics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Tải file </a:t>
            </a:r>
            <a:r>
              <a:rPr lang="en-US">
                <a:hlinkClick r:id="rId3"/>
              </a:rPr>
              <a:t>SampleAudio.mp3</a:t>
            </a:r>
            <a:r>
              <a:rPr lang="en-US"/>
              <a:t> và đặt vào trong thư mực musics vừa mới tạo</a:t>
            </a:r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BA60D-914B-4251-AB3E-C80A5E43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976" y="1979956"/>
            <a:ext cx="8993019" cy="2050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EBEAF3-4005-4A6B-9DF6-DFCE94E6069A}"/>
              </a:ext>
            </a:extLst>
          </p:cNvPr>
          <p:cNvSpPr txBox="1"/>
          <p:nvPr/>
        </p:nvSpPr>
        <p:spPr>
          <a:xfrm>
            <a:off x="3935586" y="1610624"/>
            <a:ext cx="650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Hoàn thành đoạn code trong tệp </a:t>
            </a:r>
            <a:r>
              <a:rPr lang="en-US">
                <a:solidFill>
                  <a:srgbClr val="0000CD"/>
                </a:solidFill>
              </a:rPr>
              <a:t>index.html  </a:t>
            </a:r>
            <a:r>
              <a:rPr lang="en-US"/>
              <a:t>như hình dưới đây:</a:t>
            </a:r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2CFD6-FA11-4EB0-8E11-480B74DF521A}"/>
              </a:ext>
            </a:extLst>
          </p:cNvPr>
          <p:cNvSpPr txBox="1"/>
          <p:nvPr/>
        </p:nvSpPr>
        <p:spPr>
          <a:xfrm>
            <a:off x="232348" y="4878045"/>
            <a:ext cx="67441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Âm nhạc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Tôi thích bài hát Em đừng đi, cùng nghe với tôi nhé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"musics/Em_đừng_đi_mp3.mp3"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"audio/mpeg"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2E38B3-FBA0-43A6-B86B-14820D26D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263" y="2993024"/>
            <a:ext cx="3145350" cy="369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4B467A-D425-471B-9059-033905D64EC1}"/>
              </a:ext>
            </a:extLst>
          </p:cNvPr>
          <p:cNvSpPr txBox="1"/>
          <p:nvPr/>
        </p:nvSpPr>
        <p:spPr>
          <a:xfrm>
            <a:off x="2486347" y="4372771"/>
            <a:ext cx="624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Sau khi load lại trang chúng ta sẽ có kết quả như hình bên: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vi-VN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B946C-99D7-4450-A2D8-C300105A3E9B}"/>
              </a:ext>
            </a:extLst>
          </p:cNvPr>
          <p:cNvSpPr txBox="1"/>
          <p:nvPr/>
        </p:nvSpPr>
        <p:spPr>
          <a:xfrm>
            <a:off x="4137027" y="6202770"/>
            <a:ext cx="391794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Thuộc tính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"audio/mpeg" </a:t>
            </a:r>
            <a:r>
              <a:rPr lang="en-US" sz="1400"/>
              <a:t>cần phải có để nói cho trình biết duyệt kiểu file mình dùng là </a:t>
            </a:r>
            <a:r>
              <a:rPr lang="en-US" sz="1400">
                <a:solidFill>
                  <a:srgbClr val="0000CD"/>
                </a:solidFill>
              </a:rPr>
              <a:t>mp3</a:t>
            </a:r>
            <a:r>
              <a:rPr lang="en-US" sz="1400"/>
              <a:t>.</a:t>
            </a:r>
            <a:endParaRPr lang="vi-VN" sz="14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B6760C-FD26-4A27-A002-0ECA8C767E1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661891" y="5809673"/>
            <a:ext cx="434109" cy="3930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3E5AA3-5427-4104-9C34-C259E8395AA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371600" y="4372771"/>
            <a:ext cx="244764" cy="10120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6A25E1-2617-4E26-8997-355F32BFD9F0}"/>
              </a:ext>
            </a:extLst>
          </p:cNvPr>
          <p:cNvSpPr txBox="1"/>
          <p:nvPr/>
        </p:nvSpPr>
        <p:spPr>
          <a:xfrm>
            <a:off x="144610" y="3849551"/>
            <a:ext cx="245398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Thuộc tính controls để hiển thị thanh công cụ âm thanh</a:t>
            </a:r>
            <a:endParaRPr lang="vi-VN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38D06F-0179-476B-8DA0-CCCFFC5DD5D3}"/>
              </a:ext>
            </a:extLst>
          </p:cNvPr>
          <p:cNvSpPr txBox="1"/>
          <p:nvPr/>
        </p:nvSpPr>
        <p:spPr>
          <a:xfrm>
            <a:off x="94184" y="6043530"/>
            <a:ext cx="391794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Thuộc tính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 src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“musics/Em_đừng_đi_mp3“ </a:t>
            </a:r>
            <a:r>
              <a:rPr lang="en-US" sz="1400"/>
              <a:t>khai báo đường dẫn thư mục chứa file âm thanh.</a:t>
            </a:r>
            <a:endParaRPr lang="vi-VN" sz="14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2E9197-0D94-40F0-A252-8A29A9605881}"/>
              </a:ext>
            </a:extLst>
          </p:cNvPr>
          <p:cNvCxnSpPr>
            <a:stCxn id="22" idx="0"/>
          </p:cNvCxnSpPr>
          <p:nvPr/>
        </p:nvCxnSpPr>
        <p:spPr>
          <a:xfrm flipV="1">
            <a:off x="2053157" y="5809673"/>
            <a:ext cx="158028" cy="233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7A3E84-F2C0-4B5C-A46A-35FBFD80B737}"/>
              </a:ext>
            </a:extLst>
          </p:cNvPr>
          <p:cNvSpPr/>
          <p:nvPr/>
        </p:nvSpPr>
        <p:spPr>
          <a:xfrm>
            <a:off x="1588655" y="2189345"/>
            <a:ext cx="848061" cy="803237"/>
          </a:xfrm>
          <a:custGeom>
            <a:avLst/>
            <a:gdLst>
              <a:gd name="connsiteX0" fmla="*/ 286327 w 848061"/>
              <a:gd name="connsiteY0" fmla="*/ 803237 h 803237"/>
              <a:gd name="connsiteX1" fmla="*/ 803563 w 848061"/>
              <a:gd name="connsiteY1" fmla="*/ 286000 h 803237"/>
              <a:gd name="connsiteX2" fmla="*/ 729672 w 848061"/>
              <a:gd name="connsiteY2" fmla="*/ 18146 h 803237"/>
              <a:gd name="connsiteX3" fmla="*/ 0 w 848061"/>
              <a:gd name="connsiteY3" fmla="*/ 45855 h 80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8061" h="803237">
                <a:moveTo>
                  <a:pt x="286327" y="803237"/>
                </a:moveTo>
                <a:cubicBezTo>
                  <a:pt x="507999" y="610042"/>
                  <a:pt x="729672" y="416848"/>
                  <a:pt x="803563" y="286000"/>
                </a:cubicBezTo>
                <a:cubicBezTo>
                  <a:pt x="877454" y="155152"/>
                  <a:pt x="863599" y="58170"/>
                  <a:pt x="729672" y="18146"/>
                </a:cubicBezTo>
                <a:cubicBezTo>
                  <a:pt x="595745" y="-21878"/>
                  <a:pt x="297872" y="11988"/>
                  <a:pt x="0" y="4585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82534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THÊM FILE ÂM THANH </a:t>
            </a:r>
            <a:r>
              <a:rPr lang="en-US" sz="24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(AUDIO) </a:t>
            </a:r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VÀO WEBPAGE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6CBA16-18DA-4EA1-8890-4B14023BF492}"/>
              </a:ext>
            </a:extLst>
          </p:cNvPr>
          <p:cNvSpPr txBox="1"/>
          <p:nvPr/>
        </p:nvSpPr>
        <p:spPr>
          <a:xfrm>
            <a:off x="601259" y="1095283"/>
            <a:ext cx="120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</a:rPr>
              <a:t>Bài tập:</a:t>
            </a:r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D73138-2F62-4AE6-9473-020010D1A5AD}"/>
              </a:ext>
            </a:extLst>
          </p:cNvPr>
          <p:cNvSpPr txBox="1"/>
          <p:nvPr/>
        </p:nvSpPr>
        <p:spPr>
          <a:xfrm>
            <a:off x="1784981" y="1095283"/>
            <a:ext cx="973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Hãy tạo link trỏ tới file âm thanh để khi click chuột vào link đó sẽ mở ra một trang riêng để nghe nhạc </a:t>
            </a:r>
            <a:endParaRPr lang="vi-V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606F42-0672-4776-A0D3-650D653B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97" y="2251103"/>
            <a:ext cx="4921668" cy="32445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2CACF8-A099-41B3-9FC6-AE216AEBD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34" y="2180562"/>
            <a:ext cx="3620129" cy="3515845"/>
          </a:xfrm>
          <a:prstGeom prst="rect">
            <a:avLst/>
          </a:prstGeom>
        </p:spPr>
      </p:pic>
      <p:pic>
        <p:nvPicPr>
          <p:cNvPr id="33" name="Graphic 32" descr="Cursor">
            <a:extLst>
              <a:ext uri="{FF2B5EF4-FFF2-40B4-BE49-F238E27FC236}">
                <a16:creationId xmlns:a16="http://schemas.microsoft.com/office/drawing/2014/main" id="{34CF246B-5002-46D1-A781-42FF11BEC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2723" y="5282754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529DE5F-0E91-4E3A-A53A-BE567B956790}"/>
              </a:ext>
            </a:extLst>
          </p:cNvPr>
          <p:cNvSpPr txBox="1"/>
          <p:nvPr/>
        </p:nvSpPr>
        <p:spPr>
          <a:xfrm>
            <a:off x="2854298" y="5850585"/>
            <a:ext cx="425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chuột để dẫn ra trang nghe nhạc riêng</a:t>
            </a:r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6EAC9EF-F863-44BE-ADB6-C983541C2649}"/>
              </a:ext>
            </a:extLst>
          </p:cNvPr>
          <p:cNvSpPr/>
          <p:nvPr/>
        </p:nvSpPr>
        <p:spPr>
          <a:xfrm>
            <a:off x="7075055" y="5671127"/>
            <a:ext cx="868218" cy="387928"/>
          </a:xfrm>
          <a:custGeom>
            <a:avLst/>
            <a:gdLst>
              <a:gd name="connsiteX0" fmla="*/ 0 w 868218"/>
              <a:gd name="connsiteY0" fmla="*/ 387928 h 387928"/>
              <a:gd name="connsiteX1" fmla="*/ 628072 w 868218"/>
              <a:gd name="connsiteY1" fmla="*/ 314037 h 387928"/>
              <a:gd name="connsiteX2" fmla="*/ 868218 w 868218"/>
              <a:gd name="connsiteY2" fmla="*/ 0 h 38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8218" h="387928">
                <a:moveTo>
                  <a:pt x="0" y="387928"/>
                </a:moveTo>
                <a:cubicBezTo>
                  <a:pt x="241684" y="383310"/>
                  <a:pt x="483369" y="378692"/>
                  <a:pt x="628072" y="314037"/>
                </a:cubicBezTo>
                <a:cubicBezTo>
                  <a:pt x="772775" y="249382"/>
                  <a:pt x="820496" y="124691"/>
                  <a:pt x="868218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10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E8BD99-034B-4152-9BEC-9D417CEE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2" y="2523665"/>
            <a:ext cx="10754276" cy="181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32F7EF-797F-4A24-8CE5-6B209F9AB33F}"/>
              </a:ext>
            </a:extLst>
          </p:cNvPr>
          <p:cNvSpPr txBox="1"/>
          <p:nvPr/>
        </p:nvSpPr>
        <p:spPr>
          <a:xfrm>
            <a:off x="4146588" y="3087315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Segoe UI Black" panose="020B0A02040204020203" pitchFamily="34" charset="0"/>
                <a:ea typeface="Segoe UI Black" panose="020B0A02040204020203" pitchFamily="34" charset="0"/>
              </a:rPr>
              <a:t>GHI NHỚ </a:t>
            </a:r>
            <a:r>
              <a:rPr lang="en-US" sz="2800"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 THUẦN THỤC</a:t>
            </a:r>
            <a:endParaRPr lang="vi-VN" sz="28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81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28F964E-1EAC-4670-A47F-E24CFC4B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95" y="725109"/>
            <a:ext cx="2619741" cy="24482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1113FFB-51B4-4D27-BB8A-FF8B6937F37E}"/>
              </a:ext>
            </a:extLst>
          </p:cNvPr>
          <p:cNvSpPr txBox="1"/>
          <p:nvPr/>
        </p:nvSpPr>
        <p:spPr>
          <a:xfrm>
            <a:off x="3362794" y="2190121"/>
            <a:ext cx="861841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Trang chủ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Mừng bạn đã đến với tôi. Mời xem những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"favorite-colors.html"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màu sắc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tôi yêu thích.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Tôi thích xem phim, bạn cùng xem với tôi nhé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"videos/SampleVideo.mp4"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"video/mp4"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THÊM FILE HÌNH </a:t>
            </a:r>
            <a:r>
              <a:rPr lang="en-US" sz="24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(VIDEO) </a:t>
            </a:r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VÀO WEBPAGE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29DE5F-0E91-4E3A-A53A-BE567B956790}"/>
              </a:ext>
            </a:extLst>
          </p:cNvPr>
          <p:cNvSpPr txBox="1"/>
          <p:nvPr/>
        </p:nvSpPr>
        <p:spPr>
          <a:xfrm>
            <a:off x="1368543" y="3632232"/>
            <a:ext cx="16039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Phần tử video</a:t>
            </a:r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26CAF-0E1A-4E17-A55C-7B807157D184}"/>
              </a:ext>
            </a:extLst>
          </p:cNvPr>
          <p:cNvSpPr txBox="1"/>
          <p:nvPr/>
        </p:nvSpPr>
        <p:spPr>
          <a:xfrm>
            <a:off x="3935586" y="983622"/>
            <a:ext cx="713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Tạo thư mục videos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Tải file </a:t>
            </a:r>
            <a:r>
              <a:rPr lang="en-US">
                <a:solidFill>
                  <a:srgbClr val="00B050"/>
                </a:solidFill>
                <a:hlinkClick r:id="rId3"/>
              </a:rPr>
              <a:t>SampleVideo.mp4 </a:t>
            </a:r>
            <a:r>
              <a:rPr lang="en-US"/>
              <a:t>và đặt vào trong thư mực videos vừa mới tạo</a:t>
            </a:r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5B00C3-C5E2-474F-AF70-190538E69B31}"/>
              </a:ext>
            </a:extLst>
          </p:cNvPr>
          <p:cNvSpPr txBox="1"/>
          <p:nvPr/>
        </p:nvSpPr>
        <p:spPr>
          <a:xfrm>
            <a:off x="3935586" y="1610624"/>
            <a:ext cx="650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Hoàn thành đoạn code trong tệp </a:t>
            </a:r>
            <a:r>
              <a:rPr lang="en-US">
                <a:solidFill>
                  <a:srgbClr val="0000CD"/>
                </a:solidFill>
              </a:rPr>
              <a:t>index.html  </a:t>
            </a:r>
            <a:r>
              <a:rPr lang="en-US"/>
              <a:t>như hình dưới đây:</a:t>
            </a:r>
            <a:endParaRPr lang="vi-VN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0AC0BD4-26C6-47AA-8F0F-3421FDC4078B}"/>
              </a:ext>
            </a:extLst>
          </p:cNvPr>
          <p:cNvSpPr/>
          <p:nvPr/>
        </p:nvSpPr>
        <p:spPr>
          <a:xfrm>
            <a:off x="3057236" y="3632233"/>
            <a:ext cx="757381" cy="4064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F558D-62C0-4B9E-A165-0D8AE1A2B1EB}"/>
              </a:ext>
            </a:extLst>
          </p:cNvPr>
          <p:cNvSpPr txBox="1"/>
          <p:nvPr/>
        </p:nvSpPr>
        <p:spPr>
          <a:xfrm>
            <a:off x="5368868" y="4475436"/>
            <a:ext cx="21336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Khai báo kiểu video, ở đây là mp4</a:t>
            </a:r>
            <a:endParaRPr lang="vi-VN"/>
          </a:p>
        </p:txBody>
      </p:sp>
      <p:pic>
        <p:nvPicPr>
          <p:cNvPr id="33" name="Graphic 32" descr="Cursor">
            <a:extLst>
              <a:ext uri="{FF2B5EF4-FFF2-40B4-BE49-F238E27FC236}">
                <a16:creationId xmlns:a16="http://schemas.microsoft.com/office/drawing/2014/main" id="{34CF246B-5002-46D1-A781-42FF11BEC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8154" y="2926596"/>
            <a:ext cx="308408" cy="30840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95C0E7-1DA3-4F57-A006-7F95DE0C9239}"/>
              </a:ext>
            </a:extLst>
          </p:cNvPr>
          <p:cNvSpPr/>
          <p:nvPr/>
        </p:nvSpPr>
        <p:spPr>
          <a:xfrm>
            <a:off x="1450109" y="2099382"/>
            <a:ext cx="988201" cy="883963"/>
          </a:xfrm>
          <a:custGeom>
            <a:avLst/>
            <a:gdLst>
              <a:gd name="connsiteX0" fmla="*/ 406400 w 988201"/>
              <a:gd name="connsiteY0" fmla="*/ 883963 h 883963"/>
              <a:gd name="connsiteX1" fmla="*/ 979055 w 988201"/>
              <a:gd name="connsiteY1" fmla="*/ 80400 h 883963"/>
              <a:gd name="connsiteX2" fmla="*/ 0 w 988201"/>
              <a:gd name="connsiteY2" fmla="*/ 71163 h 8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8201" h="883963">
                <a:moveTo>
                  <a:pt x="406400" y="883963"/>
                </a:moveTo>
                <a:cubicBezTo>
                  <a:pt x="726594" y="549915"/>
                  <a:pt x="1046788" y="215867"/>
                  <a:pt x="979055" y="80400"/>
                </a:cubicBezTo>
                <a:cubicBezTo>
                  <a:pt x="911322" y="-55067"/>
                  <a:pt x="455661" y="8048"/>
                  <a:pt x="0" y="71163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EB19B7-BB30-4A5A-BDC5-2821EDF93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074" y="4509905"/>
            <a:ext cx="4188151" cy="22467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D47513-C042-4C57-87F2-97CF9076BC94}"/>
              </a:ext>
            </a:extLst>
          </p:cNvPr>
          <p:cNvSpPr txBox="1"/>
          <p:nvPr/>
        </p:nvSpPr>
        <p:spPr>
          <a:xfrm>
            <a:off x="0" y="4647055"/>
            <a:ext cx="5541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Chú ý: </a:t>
            </a:r>
            <a:r>
              <a:rPr lang="en-US"/>
              <a:t>Việc thêm video vào trang web có thể phát sinh nhiều vấn đề mà HTML không có khả năng giải quyết như:</a:t>
            </a:r>
          </a:p>
          <a:p>
            <a:endParaRPr lang="en-US"/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FF0000"/>
                </a:solidFill>
              </a:rPr>
              <a:t>Trình duyệt không hỗ trợ kiểu file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FF0000"/>
                </a:solidFill>
              </a:rPr>
              <a:t>Tốc độ tải video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FF0000"/>
                </a:solidFill>
              </a:rPr>
              <a:t>Độ phân giải hình ảnh</a:t>
            </a:r>
          </a:p>
          <a:p>
            <a:pPr marL="285750" indent="-285750">
              <a:buFontTx/>
              <a:buChar char="-"/>
            </a:pPr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BA49D25A-6299-4DF2-A419-CA8185992B22}"/>
              </a:ext>
            </a:extLst>
          </p:cNvPr>
          <p:cNvSpPr/>
          <p:nvPr/>
        </p:nvSpPr>
        <p:spPr>
          <a:xfrm>
            <a:off x="3740727" y="5865091"/>
            <a:ext cx="378691" cy="89158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1FD369-409D-444F-B5F0-BD842B662655}"/>
              </a:ext>
            </a:extLst>
          </p:cNvPr>
          <p:cNvSpPr txBox="1"/>
          <p:nvPr/>
        </p:nvSpPr>
        <p:spPr>
          <a:xfrm>
            <a:off x="4119418" y="5556345"/>
            <a:ext cx="3960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Nên nghĩ tới việc dùng trình đọc file của bên thứ 3 (YouTube, DailyMotion, …) và nhúng vào trang của mình (bạn cần có trình độ cao hơn về lập trình web)</a:t>
            </a:r>
            <a:endParaRPr lang="vi-V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6EAC9EF-F863-44BE-ADB6-C983541C2649}"/>
              </a:ext>
            </a:extLst>
          </p:cNvPr>
          <p:cNvSpPr/>
          <p:nvPr/>
        </p:nvSpPr>
        <p:spPr>
          <a:xfrm>
            <a:off x="7502468" y="3992329"/>
            <a:ext cx="1087351" cy="803686"/>
          </a:xfrm>
          <a:custGeom>
            <a:avLst/>
            <a:gdLst>
              <a:gd name="connsiteX0" fmla="*/ 0 w 868218"/>
              <a:gd name="connsiteY0" fmla="*/ 387928 h 387928"/>
              <a:gd name="connsiteX1" fmla="*/ 628072 w 868218"/>
              <a:gd name="connsiteY1" fmla="*/ 314037 h 387928"/>
              <a:gd name="connsiteX2" fmla="*/ 868218 w 868218"/>
              <a:gd name="connsiteY2" fmla="*/ 0 h 38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8218" h="387928">
                <a:moveTo>
                  <a:pt x="0" y="387928"/>
                </a:moveTo>
                <a:cubicBezTo>
                  <a:pt x="241684" y="383310"/>
                  <a:pt x="483369" y="378692"/>
                  <a:pt x="628072" y="314037"/>
                </a:cubicBezTo>
                <a:cubicBezTo>
                  <a:pt x="772775" y="249382"/>
                  <a:pt x="820496" y="124691"/>
                  <a:pt x="868218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51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DE888FB-A90C-4D64-A00A-F8E87978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371" y="821215"/>
            <a:ext cx="5434265" cy="331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PHƯƠNG PHÁP TỔ CHỨC VĂN BẢN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214BC2-37FA-4541-9E55-F6DB0995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23" y="888808"/>
            <a:ext cx="4299715" cy="331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ACC32AC-4A50-4625-A673-620E2176D0E0}"/>
              </a:ext>
            </a:extLst>
          </p:cNvPr>
          <p:cNvSpPr/>
          <p:nvPr/>
        </p:nvSpPr>
        <p:spPr>
          <a:xfrm>
            <a:off x="7095583" y="2456874"/>
            <a:ext cx="316694" cy="332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01985F-DF17-4E72-9BAD-57D449E06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71" y="4455503"/>
            <a:ext cx="4286848" cy="228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0B55CE-7A86-428D-9BDB-4FB4AB0D68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662" r="57153"/>
          <a:stretch/>
        </p:blipFill>
        <p:spPr>
          <a:xfrm>
            <a:off x="7449223" y="4271852"/>
            <a:ext cx="2599941" cy="258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7F68B479-538E-432D-89D1-3C858C3399E4}"/>
              </a:ext>
            </a:extLst>
          </p:cNvPr>
          <p:cNvSpPr/>
          <p:nvPr/>
        </p:nvSpPr>
        <p:spPr>
          <a:xfrm>
            <a:off x="6205180" y="5432408"/>
            <a:ext cx="853458" cy="332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B5B0F-B677-4870-BE12-E3655DE95A5F}"/>
              </a:ext>
            </a:extLst>
          </p:cNvPr>
          <p:cNvSpPr txBox="1"/>
          <p:nvPr/>
        </p:nvSpPr>
        <p:spPr>
          <a:xfrm>
            <a:off x="200542" y="1846659"/>
            <a:ext cx="110713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Đọc để hiểu thế nào là một </a:t>
            </a:r>
            <a:r>
              <a:rPr lang="en-US">
                <a:solidFill>
                  <a:srgbClr val="0000CD"/>
                </a:solidFill>
              </a:rPr>
              <a:t>đoạn văn</a:t>
            </a:r>
            <a:endParaRPr lang="vi-VN">
              <a:solidFill>
                <a:srgbClr val="0000CD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091CEE-F6F2-4A7B-98EB-A27CB3600A4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07677" y="2585323"/>
            <a:ext cx="1084541" cy="204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174617-4395-46A4-B882-C26C71141892}"/>
              </a:ext>
            </a:extLst>
          </p:cNvPr>
          <p:cNvSpPr txBox="1"/>
          <p:nvPr/>
        </p:nvSpPr>
        <p:spPr>
          <a:xfrm>
            <a:off x="182186" y="4139746"/>
            <a:ext cx="1107135" cy="258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Tổ chức văn bản dùng các </a:t>
            </a:r>
            <a:r>
              <a:rPr lang="en-US" b="1">
                <a:solidFill>
                  <a:srgbClr val="0000CD"/>
                </a:solidFill>
              </a:rPr>
              <a:t>headings</a:t>
            </a:r>
            <a:r>
              <a:rPr lang="en-US"/>
              <a:t> cho phép văn bản trở nên gòn gang hơn</a:t>
            </a:r>
            <a:endParaRPr lang="vi-VN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0869E65-5510-406C-9D8E-4AE6EB637F5B}"/>
              </a:ext>
            </a:extLst>
          </p:cNvPr>
          <p:cNvSpPr/>
          <p:nvPr/>
        </p:nvSpPr>
        <p:spPr>
          <a:xfrm>
            <a:off x="1289321" y="4941455"/>
            <a:ext cx="853515" cy="1431636"/>
          </a:xfrm>
          <a:prstGeom prst="lef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27971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PHƯƠNG PHÁP TỔ CHỨC VĂN BẢN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CC32AC-4A50-4625-A673-620E2176D0E0}"/>
              </a:ext>
            </a:extLst>
          </p:cNvPr>
          <p:cNvSpPr/>
          <p:nvPr/>
        </p:nvSpPr>
        <p:spPr>
          <a:xfrm>
            <a:off x="4579783" y="5134797"/>
            <a:ext cx="316694" cy="332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F68B479-538E-432D-89D1-3C858C3399E4}"/>
              </a:ext>
            </a:extLst>
          </p:cNvPr>
          <p:cNvSpPr/>
          <p:nvPr/>
        </p:nvSpPr>
        <p:spPr>
          <a:xfrm>
            <a:off x="9631871" y="4056190"/>
            <a:ext cx="853458" cy="332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A46DF-15E1-4181-825E-D086C9F20110}"/>
              </a:ext>
            </a:extLst>
          </p:cNvPr>
          <p:cNvSpPr txBox="1"/>
          <p:nvPr/>
        </p:nvSpPr>
        <p:spPr>
          <a:xfrm>
            <a:off x="209895" y="100295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DANH SÁCH</a:t>
            </a:r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CA1B7-06BF-4FF4-B465-94447FEB4D52}"/>
              </a:ext>
            </a:extLst>
          </p:cNvPr>
          <p:cNvSpPr txBox="1"/>
          <p:nvPr/>
        </p:nvSpPr>
        <p:spPr>
          <a:xfrm>
            <a:off x="692728" y="1556949"/>
            <a:ext cx="7388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/>
              <a:t>Danh sách không có trật tự: </a:t>
            </a:r>
            <a:r>
              <a:rPr lang="en-US" sz="2400" b="1">
                <a:latin typeface="Consolas" panose="020B0609020204030204" pitchFamily="49" charset="0"/>
              </a:rPr>
              <a:t>Unordered List &lt;ul&gt;</a:t>
            </a:r>
          </a:p>
          <a:p>
            <a:pPr marL="457200" indent="-457200"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Danh sách có trật tự: </a:t>
            </a:r>
            <a:r>
              <a:rPr lang="en-US" sz="2400" b="1">
                <a:latin typeface="Consolas" panose="020B0609020204030204" pitchFamily="49" charset="0"/>
                <a:cs typeface="Times New Roman" panose="02020603050405020304" pitchFamily="18" charset="0"/>
              </a:rPr>
              <a:t>Ordered List </a:t>
            </a:r>
            <a:r>
              <a:rPr lang="en-US" sz="2400" b="1">
                <a:latin typeface="Consolas" panose="020B0609020204030204" pitchFamily="49" charset="0"/>
              </a:rPr>
              <a:t>&lt;ol&gt;</a:t>
            </a:r>
          </a:p>
          <a:p>
            <a:pPr marL="457200" indent="-457200"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Danh sách mô tả: </a:t>
            </a:r>
            <a:r>
              <a:rPr lang="en-US" sz="2400" b="1">
                <a:latin typeface="Consolas" panose="020B0609020204030204" pitchFamily="49" charset="0"/>
              </a:rPr>
              <a:t>Description list &lt;dl&gt;</a:t>
            </a:r>
            <a:endParaRPr lang="vi-VN" sz="2400" b="1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CF2DD4-A553-4884-903E-75574239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08" y="3594385"/>
            <a:ext cx="5982535" cy="2534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ABF40-334A-4331-9322-9D155A9F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96" y="3240649"/>
            <a:ext cx="3312456" cy="3241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53B50F-0C12-4E82-BD83-0E8174A787DE}"/>
              </a:ext>
            </a:extLst>
          </p:cNvPr>
          <p:cNvSpPr txBox="1"/>
          <p:nvPr/>
        </p:nvSpPr>
        <p:spPr>
          <a:xfrm>
            <a:off x="8080775" y="2735702"/>
            <a:ext cx="271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Danh sách không có trật tự</a:t>
            </a:r>
            <a:endParaRPr lang="vi-VN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4FAC1A-9C02-434F-A677-4F55078693CC}"/>
              </a:ext>
            </a:extLst>
          </p:cNvPr>
          <p:cNvCxnSpPr/>
          <p:nvPr/>
        </p:nvCxnSpPr>
        <p:spPr>
          <a:xfrm flipH="1">
            <a:off x="6632812" y="3178817"/>
            <a:ext cx="1447963" cy="1682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4EF51D-F05B-4A5E-8869-1B0C00BB4409}"/>
              </a:ext>
            </a:extLst>
          </p:cNvPr>
          <p:cNvSpPr/>
          <p:nvPr/>
        </p:nvSpPr>
        <p:spPr>
          <a:xfrm>
            <a:off x="112754" y="1910687"/>
            <a:ext cx="8359812" cy="3289110"/>
          </a:xfrm>
          <a:custGeom>
            <a:avLst/>
            <a:gdLst>
              <a:gd name="connsiteX0" fmla="*/ 7843891 w 8359812"/>
              <a:gd name="connsiteY0" fmla="*/ 0 h 3289110"/>
              <a:gd name="connsiteX1" fmla="*/ 7570936 w 8359812"/>
              <a:gd name="connsiteY1" fmla="*/ 914400 h 3289110"/>
              <a:gd name="connsiteX2" fmla="*/ 364918 w 8359812"/>
              <a:gd name="connsiteY2" fmla="*/ 1282889 h 3289110"/>
              <a:gd name="connsiteX3" fmla="*/ 1716046 w 8359812"/>
              <a:gd name="connsiteY3" fmla="*/ 3289110 h 328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9812" h="3289110">
                <a:moveTo>
                  <a:pt x="7843891" y="0"/>
                </a:moveTo>
                <a:cubicBezTo>
                  <a:pt x="8330661" y="350292"/>
                  <a:pt x="8817431" y="700585"/>
                  <a:pt x="7570936" y="914400"/>
                </a:cubicBezTo>
                <a:cubicBezTo>
                  <a:pt x="6324441" y="1128215"/>
                  <a:pt x="1340733" y="887104"/>
                  <a:pt x="364918" y="1282889"/>
                </a:cubicBezTo>
                <a:cubicBezTo>
                  <a:pt x="-610897" y="1678674"/>
                  <a:pt x="552574" y="2483892"/>
                  <a:pt x="1716046" y="328911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8347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PHƯƠNG PHÁP TỔ CHỨC VĂN BẢN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CC32AC-4A50-4625-A673-620E2176D0E0}"/>
              </a:ext>
            </a:extLst>
          </p:cNvPr>
          <p:cNvSpPr/>
          <p:nvPr/>
        </p:nvSpPr>
        <p:spPr>
          <a:xfrm>
            <a:off x="4673629" y="5427448"/>
            <a:ext cx="316694" cy="332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A46DF-15E1-4181-825E-D086C9F20110}"/>
              </a:ext>
            </a:extLst>
          </p:cNvPr>
          <p:cNvSpPr txBox="1"/>
          <p:nvPr/>
        </p:nvSpPr>
        <p:spPr>
          <a:xfrm>
            <a:off x="209895" y="100295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DANH SÁCH</a:t>
            </a:r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CA1B7-06BF-4FF4-B465-94447FEB4D52}"/>
              </a:ext>
            </a:extLst>
          </p:cNvPr>
          <p:cNvSpPr txBox="1"/>
          <p:nvPr/>
        </p:nvSpPr>
        <p:spPr>
          <a:xfrm>
            <a:off x="692728" y="1556949"/>
            <a:ext cx="7388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/>
              <a:t>Danh sách không có trật tự: </a:t>
            </a:r>
            <a:r>
              <a:rPr lang="en-US" sz="2400" b="1">
                <a:latin typeface="Consolas" panose="020B0609020204030204" pitchFamily="49" charset="0"/>
              </a:rPr>
              <a:t>Unordered List &lt;ul&gt;</a:t>
            </a:r>
          </a:p>
          <a:p>
            <a:pPr marL="457200" indent="-457200"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Danh sách có trật tự: </a:t>
            </a:r>
            <a:r>
              <a:rPr lang="en-US" sz="2400" b="1">
                <a:latin typeface="Consolas" panose="020B0609020204030204" pitchFamily="49" charset="0"/>
                <a:cs typeface="Times New Roman" panose="02020603050405020304" pitchFamily="18" charset="0"/>
              </a:rPr>
              <a:t>Ordered List </a:t>
            </a:r>
            <a:r>
              <a:rPr lang="en-US" sz="2400" b="1">
                <a:latin typeface="Consolas" panose="020B0609020204030204" pitchFamily="49" charset="0"/>
              </a:rPr>
              <a:t>&lt;ol&gt;</a:t>
            </a:r>
          </a:p>
          <a:p>
            <a:pPr marL="457200" indent="-457200"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Danh sách mô tả: </a:t>
            </a:r>
            <a:r>
              <a:rPr lang="en-US" sz="2400" b="1">
                <a:latin typeface="Consolas" panose="020B0609020204030204" pitchFamily="49" charset="0"/>
              </a:rPr>
              <a:t>Description list &lt;dl&gt;</a:t>
            </a:r>
            <a:endParaRPr lang="vi-VN" sz="2400" b="1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3B50F-0C12-4E82-BD83-0E8174A787DE}"/>
              </a:ext>
            </a:extLst>
          </p:cNvPr>
          <p:cNvSpPr txBox="1"/>
          <p:nvPr/>
        </p:nvSpPr>
        <p:spPr>
          <a:xfrm>
            <a:off x="8573438" y="2088109"/>
            <a:ext cx="208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Danh sách có trật tự</a:t>
            </a:r>
            <a:endParaRPr lang="vi-VN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51125-FE7C-4FE3-BA1D-99935ABE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32" y="2994512"/>
            <a:ext cx="3643702" cy="3565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B1E538-23DA-49BE-A3FE-65598CEF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08" y="2994512"/>
            <a:ext cx="5982535" cy="36581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4FAC1A-9C02-434F-A677-4F55078693CC}"/>
              </a:ext>
            </a:extLst>
          </p:cNvPr>
          <p:cNvCxnSpPr>
            <a:cxnSpLocks/>
          </p:cNvCxnSpPr>
          <p:nvPr/>
        </p:nvCxnSpPr>
        <p:spPr>
          <a:xfrm flipH="1">
            <a:off x="6974007" y="2694675"/>
            <a:ext cx="2688608" cy="2732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4EF51D-F05B-4A5E-8869-1B0C00BB4409}"/>
              </a:ext>
            </a:extLst>
          </p:cNvPr>
          <p:cNvSpPr/>
          <p:nvPr/>
        </p:nvSpPr>
        <p:spPr>
          <a:xfrm>
            <a:off x="112754" y="2156346"/>
            <a:ext cx="7998360" cy="3043450"/>
          </a:xfrm>
          <a:custGeom>
            <a:avLst/>
            <a:gdLst>
              <a:gd name="connsiteX0" fmla="*/ 7843891 w 8359812"/>
              <a:gd name="connsiteY0" fmla="*/ 0 h 3289110"/>
              <a:gd name="connsiteX1" fmla="*/ 7570936 w 8359812"/>
              <a:gd name="connsiteY1" fmla="*/ 914400 h 3289110"/>
              <a:gd name="connsiteX2" fmla="*/ 364918 w 8359812"/>
              <a:gd name="connsiteY2" fmla="*/ 1282889 h 3289110"/>
              <a:gd name="connsiteX3" fmla="*/ 1716046 w 8359812"/>
              <a:gd name="connsiteY3" fmla="*/ 3289110 h 3289110"/>
              <a:gd name="connsiteX0" fmla="*/ 6752070 w 7961469"/>
              <a:gd name="connsiteY0" fmla="*/ 0 h 3348912"/>
              <a:gd name="connsiteX1" fmla="*/ 7570936 w 7961469"/>
              <a:gd name="connsiteY1" fmla="*/ 974202 h 3348912"/>
              <a:gd name="connsiteX2" fmla="*/ 364918 w 7961469"/>
              <a:gd name="connsiteY2" fmla="*/ 1342691 h 3348912"/>
              <a:gd name="connsiteX3" fmla="*/ 1716046 w 7961469"/>
              <a:gd name="connsiteY3" fmla="*/ 3348912 h 3348912"/>
              <a:gd name="connsiteX0" fmla="*/ 6752070 w 7985698"/>
              <a:gd name="connsiteY0" fmla="*/ 0 h 3348912"/>
              <a:gd name="connsiteX1" fmla="*/ 7570936 w 7985698"/>
              <a:gd name="connsiteY1" fmla="*/ 974202 h 3348912"/>
              <a:gd name="connsiteX2" fmla="*/ 364918 w 7985698"/>
              <a:gd name="connsiteY2" fmla="*/ 1342691 h 3348912"/>
              <a:gd name="connsiteX3" fmla="*/ 1716046 w 7985698"/>
              <a:gd name="connsiteY3" fmla="*/ 3348912 h 3348912"/>
              <a:gd name="connsiteX0" fmla="*/ 6752070 w 8009790"/>
              <a:gd name="connsiteY0" fmla="*/ 0 h 3348912"/>
              <a:gd name="connsiteX1" fmla="*/ 7570936 w 8009790"/>
              <a:gd name="connsiteY1" fmla="*/ 974202 h 3348912"/>
              <a:gd name="connsiteX2" fmla="*/ 364918 w 8009790"/>
              <a:gd name="connsiteY2" fmla="*/ 1342691 h 3348912"/>
              <a:gd name="connsiteX3" fmla="*/ 1716046 w 8009790"/>
              <a:gd name="connsiteY3" fmla="*/ 3348912 h 3348912"/>
              <a:gd name="connsiteX0" fmla="*/ 6711127 w 7998360"/>
              <a:gd name="connsiteY0" fmla="*/ 0 h 3333961"/>
              <a:gd name="connsiteX1" fmla="*/ 7570936 w 7998360"/>
              <a:gd name="connsiteY1" fmla="*/ 959251 h 3333961"/>
              <a:gd name="connsiteX2" fmla="*/ 364918 w 7998360"/>
              <a:gd name="connsiteY2" fmla="*/ 1327740 h 3333961"/>
              <a:gd name="connsiteX3" fmla="*/ 1716046 w 7998360"/>
              <a:gd name="connsiteY3" fmla="*/ 3333961 h 333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8360" h="3333961">
                <a:moveTo>
                  <a:pt x="6711127" y="0"/>
                </a:moveTo>
                <a:cubicBezTo>
                  <a:pt x="7484501" y="185836"/>
                  <a:pt x="8628637" y="737961"/>
                  <a:pt x="7570936" y="959251"/>
                </a:cubicBezTo>
                <a:cubicBezTo>
                  <a:pt x="6513235" y="1180541"/>
                  <a:pt x="1340733" y="931955"/>
                  <a:pt x="364918" y="1327740"/>
                </a:cubicBezTo>
                <a:cubicBezTo>
                  <a:pt x="-610897" y="1723525"/>
                  <a:pt x="552574" y="2528743"/>
                  <a:pt x="1716046" y="3333961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7674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F83FD3-5FEE-4EB4-B2FA-97887879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916" y="2902025"/>
            <a:ext cx="5982535" cy="3658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PHƯƠNG PHÁP TỔ CHỨC VĂN BẢN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CC32AC-4A50-4625-A673-620E2176D0E0}"/>
              </a:ext>
            </a:extLst>
          </p:cNvPr>
          <p:cNvSpPr/>
          <p:nvPr/>
        </p:nvSpPr>
        <p:spPr>
          <a:xfrm>
            <a:off x="5063275" y="5427448"/>
            <a:ext cx="316694" cy="332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A46DF-15E1-4181-825E-D086C9F20110}"/>
              </a:ext>
            </a:extLst>
          </p:cNvPr>
          <p:cNvSpPr txBox="1"/>
          <p:nvPr/>
        </p:nvSpPr>
        <p:spPr>
          <a:xfrm>
            <a:off x="209895" y="100295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DANH SÁCH</a:t>
            </a:r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CA1B7-06BF-4FF4-B465-94447FEB4D52}"/>
              </a:ext>
            </a:extLst>
          </p:cNvPr>
          <p:cNvSpPr txBox="1"/>
          <p:nvPr/>
        </p:nvSpPr>
        <p:spPr>
          <a:xfrm>
            <a:off x="692728" y="1556949"/>
            <a:ext cx="7388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/>
              <a:t>Danh sách không có trật tự: </a:t>
            </a:r>
            <a:r>
              <a:rPr lang="en-US" sz="2400" b="1">
                <a:latin typeface="Consolas" panose="020B0609020204030204" pitchFamily="49" charset="0"/>
              </a:rPr>
              <a:t>Unordered List 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&lt;ul&gt;</a:t>
            </a:r>
          </a:p>
          <a:p>
            <a:pPr marL="457200" indent="-457200"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Danh sách có trật tự: </a:t>
            </a:r>
            <a:r>
              <a:rPr lang="en-US" sz="2400" b="1">
                <a:latin typeface="Consolas" panose="020B0609020204030204" pitchFamily="49" charset="0"/>
                <a:cs typeface="Times New Roman" panose="02020603050405020304" pitchFamily="18" charset="0"/>
              </a:rPr>
              <a:t>Ordered List 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&lt;ol&gt;</a:t>
            </a:r>
          </a:p>
          <a:p>
            <a:pPr marL="457200" indent="-457200"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Danh sách mô tả: </a:t>
            </a:r>
            <a:r>
              <a:rPr lang="en-US" sz="2400" b="1">
                <a:latin typeface="Consolas" panose="020B0609020204030204" pitchFamily="49" charset="0"/>
              </a:rPr>
              <a:t>Description list 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&lt;dl&gt;</a:t>
            </a:r>
            <a:endParaRPr lang="vi-VN" sz="2400" b="1">
              <a:solidFill>
                <a:srgbClr val="A52A2A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3B50F-0C12-4E82-BD83-0E8174A787DE}"/>
              </a:ext>
            </a:extLst>
          </p:cNvPr>
          <p:cNvSpPr txBox="1"/>
          <p:nvPr/>
        </p:nvSpPr>
        <p:spPr>
          <a:xfrm>
            <a:off x="8573438" y="2088109"/>
            <a:ext cx="175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Danh sách mô tả</a:t>
            </a:r>
            <a:endParaRPr lang="vi-VN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4FAC1A-9C02-434F-A677-4F55078693CC}"/>
              </a:ext>
            </a:extLst>
          </p:cNvPr>
          <p:cNvCxnSpPr>
            <a:cxnSpLocks/>
          </p:cNvCxnSpPr>
          <p:nvPr/>
        </p:nvCxnSpPr>
        <p:spPr>
          <a:xfrm flipH="1">
            <a:off x="7017539" y="2694675"/>
            <a:ext cx="2645076" cy="2082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6384FBC-E462-4437-AF92-36ADF5641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" y="2902025"/>
            <a:ext cx="4404976" cy="3565624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4EF51D-F05B-4A5E-8869-1B0C00BB4409}"/>
              </a:ext>
            </a:extLst>
          </p:cNvPr>
          <p:cNvSpPr/>
          <p:nvPr/>
        </p:nvSpPr>
        <p:spPr>
          <a:xfrm>
            <a:off x="657831" y="2565778"/>
            <a:ext cx="7505892" cy="2348024"/>
          </a:xfrm>
          <a:custGeom>
            <a:avLst/>
            <a:gdLst>
              <a:gd name="connsiteX0" fmla="*/ 7843891 w 8359812"/>
              <a:gd name="connsiteY0" fmla="*/ 0 h 3289110"/>
              <a:gd name="connsiteX1" fmla="*/ 7570936 w 8359812"/>
              <a:gd name="connsiteY1" fmla="*/ 914400 h 3289110"/>
              <a:gd name="connsiteX2" fmla="*/ 364918 w 8359812"/>
              <a:gd name="connsiteY2" fmla="*/ 1282889 h 3289110"/>
              <a:gd name="connsiteX3" fmla="*/ 1716046 w 8359812"/>
              <a:gd name="connsiteY3" fmla="*/ 3289110 h 3289110"/>
              <a:gd name="connsiteX0" fmla="*/ 6752070 w 7961469"/>
              <a:gd name="connsiteY0" fmla="*/ 0 h 3348912"/>
              <a:gd name="connsiteX1" fmla="*/ 7570936 w 7961469"/>
              <a:gd name="connsiteY1" fmla="*/ 974202 h 3348912"/>
              <a:gd name="connsiteX2" fmla="*/ 364918 w 7961469"/>
              <a:gd name="connsiteY2" fmla="*/ 1342691 h 3348912"/>
              <a:gd name="connsiteX3" fmla="*/ 1716046 w 7961469"/>
              <a:gd name="connsiteY3" fmla="*/ 3348912 h 3348912"/>
              <a:gd name="connsiteX0" fmla="*/ 6752070 w 7985698"/>
              <a:gd name="connsiteY0" fmla="*/ 0 h 3348912"/>
              <a:gd name="connsiteX1" fmla="*/ 7570936 w 7985698"/>
              <a:gd name="connsiteY1" fmla="*/ 974202 h 3348912"/>
              <a:gd name="connsiteX2" fmla="*/ 364918 w 7985698"/>
              <a:gd name="connsiteY2" fmla="*/ 1342691 h 3348912"/>
              <a:gd name="connsiteX3" fmla="*/ 1716046 w 7985698"/>
              <a:gd name="connsiteY3" fmla="*/ 3348912 h 3348912"/>
              <a:gd name="connsiteX0" fmla="*/ 6752070 w 8009790"/>
              <a:gd name="connsiteY0" fmla="*/ 0 h 3348912"/>
              <a:gd name="connsiteX1" fmla="*/ 7570936 w 8009790"/>
              <a:gd name="connsiteY1" fmla="*/ 974202 h 3348912"/>
              <a:gd name="connsiteX2" fmla="*/ 364918 w 8009790"/>
              <a:gd name="connsiteY2" fmla="*/ 1342691 h 3348912"/>
              <a:gd name="connsiteX3" fmla="*/ 1716046 w 8009790"/>
              <a:gd name="connsiteY3" fmla="*/ 3348912 h 3348912"/>
              <a:gd name="connsiteX0" fmla="*/ 6711127 w 7998360"/>
              <a:gd name="connsiteY0" fmla="*/ 0 h 3333961"/>
              <a:gd name="connsiteX1" fmla="*/ 7570936 w 7998360"/>
              <a:gd name="connsiteY1" fmla="*/ 959251 h 3333961"/>
              <a:gd name="connsiteX2" fmla="*/ 364918 w 7998360"/>
              <a:gd name="connsiteY2" fmla="*/ 1327740 h 3333961"/>
              <a:gd name="connsiteX3" fmla="*/ 1716046 w 7998360"/>
              <a:gd name="connsiteY3" fmla="*/ 3333961 h 3333961"/>
              <a:gd name="connsiteX0" fmla="*/ 6838706 w 8125939"/>
              <a:gd name="connsiteY0" fmla="*/ 0 h 3539705"/>
              <a:gd name="connsiteX1" fmla="*/ 7698515 w 8125939"/>
              <a:gd name="connsiteY1" fmla="*/ 959251 h 3539705"/>
              <a:gd name="connsiteX2" fmla="*/ 492497 w 8125939"/>
              <a:gd name="connsiteY2" fmla="*/ 1327740 h 3539705"/>
              <a:gd name="connsiteX3" fmla="*/ 1267394 w 8125939"/>
              <a:gd name="connsiteY3" fmla="*/ 3539705 h 353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5939" h="3539705">
                <a:moveTo>
                  <a:pt x="6838706" y="0"/>
                </a:moveTo>
                <a:cubicBezTo>
                  <a:pt x="7612080" y="185836"/>
                  <a:pt x="8756216" y="737961"/>
                  <a:pt x="7698515" y="959251"/>
                </a:cubicBezTo>
                <a:cubicBezTo>
                  <a:pt x="6640814" y="1180541"/>
                  <a:pt x="1468312" y="931955"/>
                  <a:pt x="492497" y="1327740"/>
                </a:cubicBezTo>
                <a:cubicBezTo>
                  <a:pt x="-483318" y="1723525"/>
                  <a:pt x="103922" y="2734487"/>
                  <a:pt x="1267394" y="3539705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17DDD-05FD-40AB-BD6A-FC10736708ED}"/>
              </a:ext>
            </a:extLst>
          </p:cNvPr>
          <p:cNvSpPr txBox="1"/>
          <p:nvPr/>
        </p:nvSpPr>
        <p:spPr>
          <a:xfrm>
            <a:off x="3291357" y="3910942"/>
            <a:ext cx="65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Term</a:t>
            </a:r>
            <a:endParaRPr lang="vi-VN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6DB530-5654-4372-BEC1-8CB27DB281D5}"/>
              </a:ext>
            </a:extLst>
          </p:cNvPr>
          <p:cNvSpPr txBox="1"/>
          <p:nvPr/>
        </p:nvSpPr>
        <p:spPr>
          <a:xfrm>
            <a:off x="3805155" y="4103018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Description</a:t>
            </a:r>
            <a:endParaRPr lang="vi-VN">
              <a:highlight>
                <a:srgbClr val="FFFF00"/>
              </a:highligh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A0913C-E382-44D4-90DB-9DE33D6CBB20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291358" y="4280274"/>
            <a:ext cx="328134" cy="19089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A385-576A-4C53-8DDF-54C075624834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892924" y="4472350"/>
            <a:ext cx="541057" cy="19207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279236B-6422-409D-ABFA-2C4358972A04}"/>
              </a:ext>
            </a:extLst>
          </p:cNvPr>
          <p:cNvSpPr/>
          <p:nvPr/>
        </p:nvSpPr>
        <p:spPr>
          <a:xfrm>
            <a:off x="3390602" y="5250049"/>
            <a:ext cx="261216" cy="341454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8575FD-C709-4FD0-BFA7-FBF5CA99A6BB}"/>
              </a:ext>
            </a:extLst>
          </p:cNvPr>
          <p:cNvSpPr txBox="1"/>
          <p:nvPr/>
        </p:nvSpPr>
        <p:spPr>
          <a:xfrm>
            <a:off x="3673500" y="5233314"/>
            <a:ext cx="12236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A52A2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&lt;dt&gt; </a:t>
            </a:r>
            <a:r>
              <a:rPr lang="en-US" sz="1400">
                <a:highlight>
                  <a:srgbClr val="FFFF00"/>
                </a:highlight>
              </a:rPr>
              <a:t>và </a:t>
            </a:r>
            <a:r>
              <a:rPr lang="en-US" sz="1400">
                <a:solidFill>
                  <a:srgbClr val="A52A2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&lt;dd&gt; </a:t>
            </a:r>
            <a:r>
              <a:rPr lang="en-US" sz="1400">
                <a:highlight>
                  <a:srgbClr val="FFFF00"/>
                </a:highlight>
              </a:rPr>
              <a:t>luôn đi với nhau để tạo thành một cặp</a:t>
            </a:r>
            <a:endParaRPr lang="vi-VN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16653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1B78699-A7FB-4FB2-B537-A5698F6B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9" y="3004325"/>
            <a:ext cx="5330021" cy="3220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PHƯƠNG PHÁP TỔ CHỨC VĂN BẢN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CC32AC-4A50-4625-A673-620E2176D0E0}"/>
              </a:ext>
            </a:extLst>
          </p:cNvPr>
          <p:cNvSpPr/>
          <p:nvPr/>
        </p:nvSpPr>
        <p:spPr>
          <a:xfrm>
            <a:off x="5815388" y="3961586"/>
            <a:ext cx="316694" cy="332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A46DF-15E1-4181-825E-D086C9F20110}"/>
              </a:ext>
            </a:extLst>
          </p:cNvPr>
          <p:cNvSpPr txBox="1"/>
          <p:nvPr/>
        </p:nvSpPr>
        <p:spPr>
          <a:xfrm>
            <a:off x="209895" y="1002951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IN ĐẬM, </a:t>
            </a:r>
            <a:r>
              <a:rPr lang="en-US" i="1">
                <a:solidFill>
                  <a:srgbClr val="FF0000"/>
                </a:solidFill>
              </a:rPr>
              <a:t>IN NGHIÊNG</a:t>
            </a:r>
            <a:endParaRPr lang="vi-VN" i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CA1B7-06BF-4FF4-B465-94447FEB4D52}"/>
              </a:ext>
            </a:extLst>
          </p:cNvPr>
          <p:cNvSpPr txBox="1"/>
          <p:nvPr/>
        </p:nvSpPr>
        <p:spPr>
          <a:xfrm>
            <a:off x="692728" y="1556949"/>
            <a:ext cx="10254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 đậm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>
                <a:latin typeface="Consolas" panose="020B0609020204030204" pitchFamily="49" charset="0"/>
              </a:rPr>
              <a:t>Bold = 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&lt;strong&gt; </a:t>
            </a:r>
            <a:r>
              <a:rPr lang="en-US" sz="2400">
                <a:latin typeface="Consolas" panose="020B0609020204030204" pitchFamily="49" charset="0"/>
              </a:rPr>
              <a:t>Ví dụ về kiểu chữ in đậm 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&lt;/strong&gt;</a:t>
            </a:r>
          </a:p>
          <a:p>
            <a:pPr marL="457200" indent="-457200">
              <a:buAutoNum type="arabicPeriod"/>
            </a:pP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In nghiêng: </a:t>
            </a:r>
            <a:r>
              <a:rPr lang="en-US" sz="2400" b="1" i="1">
                <a:latin typeface="Consolas" panose="020B0609020204030204" pitchFamily="49" charset="0"/>
              </a:rPr>
              <a:t>Italic</a:t>
            </a:r>
            <a:r>
              <a:rPr lang="en-US" sz="2400" b="1">
                <a:latin typeface="Consolas" panose="020B0609020204030204" pitchFamily="49" charset="0"/>
              </a:rPr>
              <a:t> = 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&lt;em&gt; </a:t>
            </a:r>
            <a:r>
              <a:rPr lang="en-US" sz="2400">
                <a:latin typeface="Consolas" panose="020B0609020204030204" pitchFamily="49" charset="0"/>
              </a:rPr>
              <a:t>Ví dụ về kiểu chữ in nghiêng 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&lt;/em&gt;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6DB530-5654-4372-BEC1-8CB27DB281D5}"/>
              </a:ext>
            </a:extLst>
          </p:cNvPr>
          <p:cNvSpPr txBox="1"/>
          <p:nvPr/>
        </p:nvSpPr>
        <p:spPr>
          <a:xfrm>
            <a:off x="3758385" y="43279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In đậm</a:t>
            </a:r>
            <a:endParaRPr lang="vi-VN">
              <a:highlight>
                <a:srgbClr val="FFFF00"/>
              </a:highligh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A385-576A-4C53-8DDF-54C075624834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758385" y="4697312"/>
            <a:ext cx="419346" cy="33879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D63661-7DA6-4F93-91DC-4BD135CFC69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177731" y="4697312"/>
            <a:ext cx="706779" cy="33879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D40DEE-C853-46C3-BE54-C7B87E31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43" y="2777309"/>
            <a:ext cx="5982535" cy="226726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C48C8A2-FB54-468A-BBDC-BEF59EDBA29F}"/>
              </a:ext>
            </a:extLst>
          </p:cNvPr>
          <p:cNvSpPr txBox="1"/>
          <p:nvPr/>
        </p:nvSpPr>
        <p:spPr>
          <a:xfrm>
            <a:off x="3447489" y="585505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In nghiêng</a:t>
            </a:r>
            <a:endParaRPr lang="vi-VN">
              <a:highlight>
                <a:srgbClr val="FFFF00"/>
              </a:highlight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D4F4F8-55D6-44F8-B520-B84E17713D6F}"/>
              </a:ext>
            </a:extLst>
          </p:cNvPr>
          <p:cNvCxnSpPr>
            <a:cxnSpLocks/>
          </p:cNvCxnSpPr>
          <p:nvPr/>
        </p:nvCxnSpPr>
        <p:spPr>
          <a:xfrm flipH="1" flipV="1">
            <a:off x="3383606" y="5798741"/>
            <a:ext cx="584452" cy="11261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9E509CA-5D34-4AB2-BA50-7356B19BB05B}"/>
              </a:ext>
            </a:extLst>
          </p:cNvPr>
          <p:cNvCxnSpPr/>
          <p:nvPr/>
        </p:nvCxnSpPr>
        <p:spPr>
          <a:xfrm flipV="1">
            <a:off x="4177730" y="5798741"/>
            <a:ext cx="247966" cy="11261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62DA38B-21A3-4C9F-A4E3-736D4B70D700}"/>
              </a:ext>
            </a:extLst>
          </p:cNvPr>
          <p:cNvSpPr/>
          <p:nvPr/>
        </p:nvSpPr>
        <p:spPr>
          <a:xfrm>
            <a:off x="4998720" y="3540763"/>
            <a:ext cx="3272751" cy="1421381"/>
          </a:xfrm>
          <a:custGeom>
            <a:avLst/>
            <a:gdLst>
              <a:gd name="connsiteX0" fmla="*/ 0 w 3272751"/>
              <a:gd name="connsiteY0" fmla="*/ 1421381 h 1421381"/>
              <a:gd name="connsiteX1" fmla="*/ 487680 w 3272751"/>
              <a:gd name="connsiteY1" fmla="*/ 397253 h 1421381"/>
              <a:gd name="connsiteX2" fmla="*/ 1658112 w 3272751"/>
              <a:gd name="connsiteY2" fmla="*/ 7109 h 1421381"/>
              <a:gd name="connsiteX3" fmla="*/ 3060192 w 3272751"/>
              <a:gd name="connsiteY3" fmla="*/ 165605 h 1421381"/>
              <a:gd name="connsiteX4" fmla="*/ 3243072 w 3272751"/>
              <a:gd name="connsiteY4" fmla="*/ 421637 h 142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2751" h="1421381">
                <a:moveTo>
                  <a:pt x="0" y="1421381"/>
                </a:moveTo>
                <a:cubicBezTo>
                  <a:pt x="105664" y="1027173"/>
                  <a:pt x="211328" y="632965"/>
                  <a:pt x="487680" y="397253"/>
                </a:cubicBezTo>
                <a:cubicBezTo>
                  <a:pt x="764032" y="161541"/>
                  <a:pt x="1229360" y="45717"/>
                  <a:pt x="1658112" y="7109"/>
                </a:cubicBezTo>
                <a:cubicBezTo>
                  <a:pt x="2086864" y="-31499"/>
                  <a:pt x="2796032" y="96517"/>
                  <a:pt x="3060192" y="165605"/>
                </a:cubicBezTo>
                <a:cubicBezTo>
                  <a:pt x="3324352" y="234693"/>
                  <a:pt x="3283712" y="328165"/>
                  <a:pt x="3243072" y="42163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68300AB-842D-4CCC-A092-B9817E04FD67}"/>
              </a:ext>
            </a:extLst>
          </p:cNvPr>
          <p:cNvSpPr/>
          <p:nvPr/>
        </p:nvSpPr>
        <p:spPr>
          <a:xfrm>
            <a:off x="4486656" y="4791456"/>
            <a:ext cx="3352800" cy="1249532"/>
          </a:xfrm>
          <a:custGeom>
            <a:avLst/>
            <a:gdLst>
              <a:gd name="connsiteX0" fmla="*/ 0 w 3352800"/>
              <a:gd name="connsiteY0" fmla="*/ 1048512 h 1249532"/>
              <a:gd name="connsiteX1" fmla="*/ 1743456 w 3352800"/>
              <a:gd name="connsiteY1" fmla="*/ 1170432 h 1249532"/>
              <a:gd name="connsiteX2" fmla="*/ 3352800 w 3352800"/>
              <a:gd name="connsiteY2" fmla="*/ 0 h 124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2800" h="1249532">
                <a:moveTo>
                  <a:pt x="0" y="1048512"/>
                </a:moveTo>
                <a:cubicBezTo>
                  <a:pt x="592328" y="1196848"/>
                  <a:pt x="1184656" y="1345184"/>
                  <a:pt x="1743456" y="1170432"/>
                </a:cubicBezTo>
                <a:cubicBezTo>
                  <a:pt x="2302256" y="995680"/>
                  <a:pt x="2827528" y="497840"/>
                  <a:pt x="335280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95A89-42C2-44CC-9C01-9C0215BE3286}"/>
              </a:ext>
            </a:extLst>
          </p:cNvPr>
          <p:cNvSpPr txBox="1"/>
          <p:nvPr/>
        </p:nvSpPr>
        <p:spPr>
          <a:xfrm>
            <a:off x="6376083" y="5793563"/>
            <a:ext cx="5815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Chú ý: </a:t>
            </a:r>
            <a:r>
              <a:rPr lang="en-US" sz="1800" b="1">
                <a:solidFill>
                  <a:srgbClr val="A52A2A"/>
                </a:solidFill>
                <a:latin typeface="Consolas" panose="020B0609020204030204" pitchFamily="49" charset="0"/>
              </a:rPr>
              <a:t>&lt;strong&gt;&lt;/strong&gt;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có thể thay bằng </a:t>
            </a:r>
            <a:r>
              <a:rPr lang="en-US" sz="1800" b="1">
                <a:solidFill>
                  <a:srgbClr val="A52A2A"/>
                </a:solidFill>
                <a:latin typeface="Consolas" panose="020B0609020204030204" pitchFamily="49" charset="0"/>
              </a:rPr>
              <a:t>&lt;b&gt;&lt;/b&gt;</a:t>
            </a:r>
            <a:r>
              <a:rPr lang="en-US"/>
              <a:t> và </a:t>
            </a:r>
            <a:r>
              <a:rPr lang="en-US" sz="1800" b="1">
                <a:solidFill>
                  <a:srgbClr val="A52A2A"/>
                </a:solidFill>
                <a:latin typeface="Consolas" panose="020B0609020204030204" pitchFamily="49" charset="0"/>
              </a:rPr>
              <a:t>&lt;em&gt;&lt;/em&gt;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có thể thay bằng </a:t>
            </a:r>
            <a:r>
              <a:rPr lang="en-US" sz="1800" b="1">
                <a:solidFill>
                  <a:srgbClr val="A52A2A"/>
                </a:solidFill>
                <a:latin typeface="Consolas" panose="020B0609020204030204" pitchFamily="49" charset="0"/>
              </a:rPr>
              <a:t>&lt;i&gt;&lt;/i&gt;. </a:t>
            </a:r>
            <a:r>
              <a:rPr lang="en-US"/>
              <a:t>Tuy nhiên khuyên không nên dùng tag </a:t>
            </a:r>
            <a:r>
              <a:rPr lang="en-US" sz="1800" b="1">
                <a:solidFill>
                  <a:srgbClr val="A52A2A"/>
                </a:solidFill>
                <a:latin typeface="Consolas" panose="020B0609020204030204" pitchFamily="49" charset="0"/>
              </a:rPr>
              <a:t>&lt;b&gt;&lt;/b&gt; và &lt;i&gt;&lt;/i&gt; </a:t>
            </a:r>
            <a:r>
              <a:rPr lang="en-US"/>
              <a:t> với </a:t>
            </a:r>
            <a:r>
              <a:rPr lang="en-US" b="1">
                <a:solidFill>
                  <a:srgbClr val="00B050"/>
                </a:solidFill>
              </a:rPr>
              <a:t>CSS</a:t>
            </a:r>
            <a:r>
              <a:rPr lang="en-US"/>
              <a:t>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910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PHƯƠNG PHÁP TỔ CHỨC VĂN BẢN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CC32AC-4A50-4625-A673-620E2176D0E0}"/>
              </a:ext>
            </a:extLst>
          </p:cNvPr>
          <p:cNvSpPr/>
          <p:nvPr/>
        </p:nvSpPr>
        <p:spPr>
          <a:xfrm>
            <a:off x="6362351" y="3893668"/>
            <a:ext cx="316694" cy="332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A46DF-15E1-4181-825E-D086C9F20110}"/>
              </a:ext>
            </a:extLst>
          </p:cNvPr>
          <p:cNvSpPr txBox="1"/>
          <p:nvPr/>
        </p:nvSpPr>
        <p:spPr>
          <a:xfrm>
            <a:off x="209895" y="1002951"/>
            <a:ext cx="213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CÁC KÝ TỰ ĐẶC BIỆT</a:t>
            </a:r>
            <a:endParaRPr lang="vi-VN" i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CA1B7-06BF-4FF4-B465-94447FEB4D52}"/>
              </a:ext>
            </a:extLst>
          </p:cNvPr>
          <p:cNvSpPr txBox="1"/>
          <p:nvPr/>
        </p:nvSpPr>
        <p:spPr>
          <a:xfrm>
            <a:off x="2139180" y="1510782"/>
            <a:ext cx="9079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Cú pháp để tạo ra +“tên ký tự”+ các ký tự đặc biệt 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&amp;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“tên ký tự”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95A89-42C2-44CC-9C01-9C0215BE3286}"/>
              </a:ext>
            </a:extLst>
          </p:cNvPr>
          <p:cNvSpPr txBox="1"/>
          <p:nvPr/>
        </p:nvSpPr>
        <p:spPr>
          <a:xfrm>
            <a:off x="1881642" y="6328907"/>
            <a:ext cx="942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Chú ý: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không nên dùng các ký tự gõ trực tiếp từ bàn phím thay vì dùng lệnh như trên.</a:t>
            </a:r>
            <a:endParaRPr lang="vi-V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3DEE8F-60FA-447D-BCD5-086FEE82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97" y="2261024"/>
            <a:ext cx="5438668" cy="3594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EE7D7F-9B00-4802-B717-022741B4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7" y="2287004"/>
            <a:ext cx="5871683" cy="354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74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0E59-03E2-4FD7-9942-48E4AA6B57A9}"/>
              </a:ext>
            </a:extLst>
          </p:cNvPr>
          <p:cNvSpPr txBox="1"/>
          <p:nvPr/>
        </p:nvSpPr>
        <p:spPr>
          <a:xfrm>
            <a:off x="2211185" y="171953"/>
            <a:ext cx="802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PHƯƠNG PHÁP TỔ CHỨC VĂN BẢN</a:t>
            </a:r>
            <a:endParaRPr lang="vi-VN" sz="2400" i="1">
              <a:solidFill>
                <a:srgbClr val="00B0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3EC13B-AB1E-4986-B6C9-57D17B8CC40F}"/>
              </a:ext>
            </a:extLst>
          </p:cNvPr>
          <p:cNvCxnSpPr>
            <a:cxnSpLocks/>
          </p:cNvCxnSpPr>
          <p:nvPr/>
        </p:nvCxnSpPr>
        <p:spPr>
          <a:xfrm>
            <a:off x="0" y="633618"/>
            <a:ext cx="12192000" cy="0"/>
          </a:xfrm>
          <a:prstGeom prst="line">
            <a:avLst/>
          </a:prstGeom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CC32AC-4A50-4625-A673-620E2176D0E0}"/>
              </a:ext>
            </a:extLst>
          </p:cNvPr>
          <p:cNvSpPr/>
          <p:nvPr/>
        </p:nvSpPr>
        <p:spPr>
          <a:xfrm>
            <a:off x="9349391" y="134857"/>
            <a:ext cx="316694" cy="3325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A46DF-15E1-4181-825E-D086C9F20110}"/>
              </a:ext>
            </a:extLst>
          </p:cNvPr>
          <p:cNvSpPr txBox="1"/>
          <p:nvPr/>
        </p:nvSpPr>
        <p:spPr>
          <a:xfrm>
            <a:off x="209895" y="1002951"/>
            <a:ext cx="23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HEADERS VÀ FOOTERS</a:t>
            </a:r>
            <a:endParaRPr lang="vi-VN" i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CA1B7-06BF-4FF4-B465-94447FEB4D52}"/>
              </a:ext>
            </a:extLst>
          </p:cNvPr>
          <p:cNvSpPr txBox="1"/>
          <p:nvPr/>
        </p:nvSpPr>
        <p:spPr>
          <a:xfrm>
            <a:off x="3022723" y="956784"/>
            <a:ext cx="307327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&lt;header&gt;&lt;/header&gt;</a:t>
            </a:r>
          </a:p>
          <a:p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&lt;footer&gt;&lt;/footer&gt;</a:t>
            </a:r>
            <a:endParaRPr lang="en-US" sz="2400" b="1">
              <a:solidFill>
                <a:srgbClr val="A52A2A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95A89-42C2-44CC-9C01-9C0215BE3286}"/>
              </a:ext>
            </a:extLst>
          </p:cNvPr>
          <p:cNvSpPr txBox="1"/>
          <p:nvPr/>
        </p:nvSpPr>
        <p:spPr>
          <a:xfrm>
            <a:off x="1881642" y="6328907"/>
            <a:ext cx="942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Chú ý: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không nên dùng các ký tự gõ trực tiếp từ bàn phím thay vì dùng lệnh như trên.</a:t>
            </a:r>
            <a:endParaRPr lang="vi-V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A52A43-CD98-4FC1-AEB4-6F40AAE789D3}"/>
              </a:ext>
            </a:extLst>
          </p:cNvPr>
          <p:cNvCxnSpPr/>
          <p:nvPr/>
        </p:nvCxnSpPr>
        <p:spPr>
          <a:xfrm>
            <a:off x="6096000" y="1187617"/>
            <a:ext cx="8534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953113-B306-42C2-9599-91273E45F705}"/>
              </a:ext>
            </a:extLst>
          </p:cNvPr>
          <p:cNvSpPr txBox="1"/>
          <p:nvPr/>
        </p:nvSpPr>
        <p:spPr>
          <a:xfrm>
            <a:off x="7079800" y="1020135"/>
            <a:ext cx="258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Tổ chức cho tiêu đề chính</a:t>
            </a:r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70BF9-3053-47EF-BD04-34235BA4B7D1}"/>
              </a:ext>
            </a:extLst>
          </p:cNvPr>
          <p:cNvSpPr txBox="1"/>
          <p:nvPr/>
        </p:nvSpPr>
        <p:spPr>
          <a:xfrm>
            <a:off x="7079800" y="1368290"/>
            <a:ext cx="278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Tổ chức cho phần cuối cùng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9371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00A13F-9CB3-4B02-AD4A-543B591C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472191-87CF-4875-837D-C840EC9A66CC}"/>
              </a:ext>
            </a:extLst>
          </p:cNvPr>
          <p:cNvSpPr txBox="1"/>
          <p:nvPr/>
        </p:nvSpPr>
        <p:spPr>
          <a:xfrm>
            <a:off x="2974848" y="146304"/>
            <a:ext cx="6019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GitHub là gì?</a:t>
            </a:r>
            <a:endParaRPr lang="vi-VN" sz="7200" b="1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999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A34888-E482-4986-AF3E-790B9742DF73}"/>
              </a:ext>
            </a:extLst>
          </p:cNvPr>
          <p:cNvSpPr txBox="1"/>
          <p:nvPr/>
        </p:nvSpPr>
        <p:spPr>
          <a:xfrm>
            <a:off x="1207008" y="341376"/>
            <a:ext cx="1021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là nơi bạn chia sẻ project của bạn với thế giới</a:t>
            </a:r>
            <a:endParaRPr lang="vi-V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1B15F-E65C-414C-9393-8704F3FFD684}"/>
              </a:ext>
            </a:extLst>
          </p:cNvPr>
          <p:cNvSpPr txBox="1"/>
          <p:nvPr/>
        </p:nvSpPr>
        <p:spPr>
          <a:xfrm>
            <a:off x="451104" y="1316736"/>
            <a:ext cx="5963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No </a:t>
            </a:r>
            <a:r>
              <a:rPr lang="en-US" sz="2800" b="1"/>
              <a:t>Database</a:t>
            </a:r>
            <a:r>
              <a:rPr lang="en-US" sz="2800"/>
              <a:t>: Không chứa cơ sở dữ liệu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9D019-DA8F-418D-8D71-277C0E73938F}"/>
              </a:ext>
            </a:extLst>
          </p:cNvPr>
          <p:cNvSpPr txBox="1"/>
          <p:nvPr/>
        </p:nvSpPr>
        <p:spPr>
          <a:xfrm>
            <a:off x="670560" y="2698742"/>
            <a:ext cx="5425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Thậm chí bạn không cần HTML!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34A25-4D11-4438-8E3A-004E11940E4B}"/>
              </a:ext>
            </a:extLst>
          </p:cNvPr>
          <p:cNvSpPr txBox="1"/>
          <p:nvPr/>
        </p:nvSpPr>
        <p:spPr>
          <a:xfrm>
            <a:off x="4194048" y="1980605"/>
            <a:ext cx="8339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configure: Không có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để cho bạn cấu hình</a:t>
            </a:r>
          </a:p>
        </p:txBody>
      </p:sp>
      <p:pic>
        <p:nvPicPr>
          <p:cNvPr id="1028" name="Picture 4" descr="GitHub icon in Gradient Line Style">
            <a:extLst>
              <a:ext uri="{FF2B5EF4-FFF2-40B4-BE49-F238E27FC236}">
                <a16:creationId xmlns:a16="http://schemas.microsoft.com/office/drawing/2014/main" id="{2170579F-99ED-40DB-B6AB-B17EB89E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044" y="3237432"/>
            <a:ext cx="2880074" cy="28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uman icon PNG and SVG Vector Free Download">
            <a:extLst>
              <a:ext uri="{FF2B5EF4-FFF2-40B4-BE49-F238E27FC236}">
                <a16:creationId xmlns:a16="http://schemas.microsoft.com/office/drawing/2014/main" id="{7F84133A-A0BB-4BDF-8679-DFEC9641B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21" y="3634482"/>
            <a:ext cx="21907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0C625B-F793-4BF1-8237-2C085408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890" y="3301056"/>
            <a:ext cx="2752827" cy="27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B9EE576-31E2-4C55-A5F8-802F716BDF25}"/>
              </a:ext>
            </a:extLst>
          </p:cNvPr>
          <p:cNvSpPr/>
          <p:nvPr/>
        </p:nvSpPr>
        <p:spPr>
          <a:xfrm>
            <a:off x="3728157" y="4446637"/>
            <a:ext cx="77000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118F4F4-ECFD-4840-BFED-AA553BFE2C3F}"/>
              </a:ext>
            </a:extLst>
          </p:cNvPr>
          <p:cNvSpPr/>
          <p:nvPr/>
        </p:nvSpPr>
        <p:spPr>
          <a:xfrm>
            <a:off x="7450004" y="4446637"/>
            <a:ext cx="77000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213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B92B-F254-4EE5-9227-646F5608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199096"/>
            <a:ext cx="11083636" cy="2418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8BD99-034B-4152-9BEC-9D417CEE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62" y="2523665"/>
            <a:ext cx="10754276" cy="181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19111E-B9D7-48AB-9BC8-04413F85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076" y="2728027"/>
            <a:ext cx="8079847" cy="1360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B4EF98-77D1-4439-8ECA-991D52A4CC1E}"/>
              </a:ext>
            </a:extLst>
          </p:cNvPr>
          <p:cNvSpPr txBox="1"/>
          <p:nvPr/>
        </p:nvSpPr>
        <p:spPr>
          <a:xfrm>
            <a:off x="2724727" y="2846652"/>
            <a:ext cx="64931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HTML</a:t>
            </a:r>
            <a:r>
              <a:rPr lang="en-US" sz="6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1652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  <a:r>
              <a:rPr lang="en-US" sz="6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&amp;  CSS</a:t>
            </a:r>
            <a:r>
              <a:rPr lang="en-US" sz="6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1C88C7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r>
              <a:rPr lang="en-US" sz="6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vi-VN" sz="66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Picture 4" descr="Html5 And Css3 - Transparent Background Html Logo, HD Png Download , Transparent  Png Image - PNGitem">
            <a:extLst>
              <a:ext uri="{FF2B5EF4-FFF2-40B4-BE49-F238E27FC236}">
                <a16:creationId xmlns:a16="http://schemas.microsoft.com/office/drawing/2014/main" id="{051EA812-9B85-4AAC-88DA-F10D61D91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397" y="137815"/>
            <a:ext cx="3199823" cy="20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71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ee Question Glyph Icon - Available in SVG, PNG, EPS, AI &amp;amp; Icon fonts">
            <a:extLst>
              <a:ext uri="{FF2B5EF4-FFF2-40B4-BE49-F238E27FC236}">
                <a16:creationId xmlns:a16="http://schemas.microsoft.com/office/drawing/2014/main" id="{FE654690-C7FD-43EC-ABD0-77FC11735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6" y="192938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78774-082E-4D83-A48E-8BF9E6E35C6E}"/>
              </a:ext>
            </a:extLst>
          </p:cNvPr>
          <p:cNvSpPr txBox="1"/>
          <p:nvPr/>
        </p:nvSpPr>
        <p:spPr>
          <a:xfrm>
            <a:off x="3581279" y="2659559"/>
            <a:ext cx="626485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hành thế nào?</a:t>
            </a:r>
          </a:p>
          <a:p>
            <a:endParaRPr 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</a:t>
            </a:r>
            <a:r>
              <a:rPr lang="en-US" sz="2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work?</a:t>
            </a:r>
            <a:endParaRPr lang="vi-VN" sz="24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68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7F353-9499-464E-872F-5F68EFAC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E780A-4F45-44F2-8FA7-9488E94D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3" y="169063"/>
            <a:ext cx="6382641" cy="144800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C8E605-4168-44D9-BFF2-F676ECE2CCA6}"/>
              </a:ext>
            </a:extLst>
          </p:cNvPr>
          <p:cNvSpPr/>
          <p:nvPr/>
        </p:nvSpPr>
        <p:spPr>
          <a:xfrm>
            <a:off x="487680" y="2835828"/>
            <a:ext cx="11704320" cy="3608832"/>
          </a:xfrm>
          <a:prstGeom prst="roundRect">
            <a:avLst>
              <a:gd name="adj" fmla="val 7883"/>
            </a:avLst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002A4-3D18-42D4-8AE8-453517B004FD}"/>
              </a:ext>
            </a:extLst>
          </p:cNvPr>
          <p:cNvSpPr txBox="1"/>
          <p:nvPr/>
        </p:nvSpPr>
        <p:spPr>
          <a:xfrm>
            <a:off x="2165051" y="2882526"/>
            <a:ext cx="743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Project – Toàn bộ code bạn phát triển cho dự án</a:t>
            </a:r>
            <a:endParaRPr lang="vi-VN" sz="24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5F26B6-A3EC-4549-B48D-86ACDEEE1EAC}"/>
              </a:ext>
            </a:extLst>
          </p:cNvPr>
          <p:cNvCxnSpPr/>
          <p:nvPr/>
        </p:nvCxnSpPr>
        <p:spPr>
          <a:xfrm flipH="1" flipV="1">
            <a:off x="9948672" y="4396692"/>
            <a:ext cx="633984" cy="67056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1DB7A4-B15E-43DC-A5B6-051282416286}"/>
              </a:ext>
            </a:extLst>
          </p:cNvPr>
          <p:cNvSpPr txBox="1"/>
          <p:nvPr/>
        </p:nvSpPr>
        <p:spPr>
          <a:xfrm>
            <a:off x="9762747" y="5127474"/>
            <a:ext cx="222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Nhánh master (chính)</a:t>
            </a:r>
            <a:endParaRPr lang="vi-VN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AA85D-6CEA-4857-B294-775C03C2968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88533" y="5401057"/>
            <a:ext cx="1271019" cy="3265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089A93-EE6F-4464-810F-72AC67842458}"/>
              </a:ext>
            </a:extLst>
          </p:cNvPr>
          <p:cNvSpPr txBox="1"/>
          <p:nvPr/>
        </p:nvSpPr>
        <p:spPr>
          <a:xfrm>
            <a:off x="829056" y="5127474"/>
            <a:ext cx="3459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Nhánh feature (phụ) – Lập trình viên như bạn và các đồng nghiệp hàng ngày làm việc trên các nhánh phụ thế này</a:t>
            </a:r>
            <a:endParaRPr lang="vi-VN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2C67B7-B34F-4416-BAD6-A96FF9DD4507}"/>
              </a:ext>
            </a:extLst>
          </p:cNvPr>
          <p:cNvSpPr txBox="1"/>
          <p:nvPr/>
        </p:nvSpPr>
        <p:spPr>
          <a:xfrm>
            <a:off x="9635854" y="84138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Nhánh tạo ra trang web</a:t>
            </a:r>
            <a:endParaRPr lang="vi-VN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291E6-18CE-4376-BAC3-74A0E786A4AA}"/>
              </a:ext>
            </a:extLst>
          </p:cNvPr>
          <p:cNvCxnSpPr>
            <a:cxnSpLocks/>
          </p:cNvCxnSpPr>
          <p:nvPr/>
        </p:nvCxnSpPr>
        <p:spPr>
          <a:xfrm flipH="1">
            <a:off x="9948672" y="1285427"/>
            <a:ext cx="423524" cy="4824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067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EC36F-6FE1-4D56-9288-999DF860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81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253DF-112F-41EA-A7C9-FD4692F9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7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67446-9BBB-4C88-BD58-21E437C39112}"/>
              </a:ext>
            </a:extLst>
          </p:cNvPr>
          <p:cNvSpPr txBox="1"/>
          <p:nvPr/>
        </p:nvSpPr>
        <p:spPr>
          <a:xfrm>
            <a:off x="377952" y="1219200"/>
            <a:ext cx="4201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1: Tạo tài khoản GitHub</a:t>
            </a:r>
            <a:endParaRPr lang="vi-VN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1510D-2F1C-471C-9F74-5BF276AB363A}"/>
              </a:ext>
            </a:extLst>
          </p:cNvPr>
          <p:cNvSpPr txBox="1"/>
          <p:nvPr/>
        </p:nvSpPr>
        <p:spPr>
          <a:xfrm>
            <a:off x="2572512" y="1979414"/>
            <a:ext cx="67665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Truy cập: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Chọn Sign up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Nhập địa chỉ email cá nhân (hoặc tổ chức, nếu có)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Các lựa chọn có thể theo mặc định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819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39776-D460-4E1C-B3C1-84BC51D7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 descr="Cursor">
            <a:extLst>
              <a:ext uri="{FF2B5EF4-FFF2-40B4-BE49-F238E27FC236}">
                <a16:creationId xmlns:a16="http://schemas.microsoft.com/office/drawing/2014/main" id="{280BFC83-C443-4D77-8DB0-60A40426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323" y="222256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CFEEB5-8D03-4E03-A3B4-F01506FA648B}"/>
              </a:ext>
            </a:extLst>
          </p:cNvPr>
          <p:cNvSpPr txBox="1"/>
          <p:nvPr/>
        </p:nvSpPr>
        <p:spPr>
          <a:xfrm>
            <a:off x="708451" y="3074908"/>
            <a:ext cx="236904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Nhấn Create repository</a:t>
            </a:r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761EC-87FF-427B-98B2-033B5EA0899F}"/>
              </a:ext>
            </a:extLst>
          </p:cNvPr>
          <p:cNvSpPr txBox="1"/>
          <p:nvPr/>
        </p:nvSpPr>
        <p:spPr>
          <a:xfrm>
            <a:off x="377952" y="1219200"/>
            <a:ext cx="32192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2: Tạo repository</a:t>
            </a:r>
            <a:endParaRPr lang="vi-VN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5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60A17-5B95-46C9-B472-381C12D0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1" y="1830586"/>
            <a:ext cx="7773485" cy="1705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3308F-D906-4541-B514-7DDF439DE70A}"/>
              </a:ext>
            </a:extLst>
          </p:cNvPr>
          <p:cNvSpPr txBox="1"/>
          <p:nvPr/>
        </p:nvSpPr>
        <p:spPr>
          <a:xfrm>
            <a:off x="5615789" y="1461254"/>
            <a:ext cx="600068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Nhập chính xác </a:t>
            </a:r>
            <a:r>
              <a:rPr lang="en-US" i="1">
                <a:solidFill>
                  <a:srgbClr val="FF0000"/>
                </a:solidFill>
              </a:rPr>
              <a:t>username</a:t>
            </a:r>
            <a:r>
              <a:rPr lang="en-US">
                <a:solidFill>
                  <a:srgbClr val="00B0F0"/>
                </a:solidFill>
              </a:rPr>
              <a:t> của tài khoản, theo sau là </a:t>
            </a:r>
            <a:r>
              <a:rPr lang="en-US" i="1">
                <a:solidFill>
                  <a:srgbClr val="FF0000"/>
                </a:solidFill>
              </a:rPr>
              <a:t>.github.io</a:t>
            </a:r>
            <a:endParaRPr lang="vi-VN" i="1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6F64D0-0EA9-429D-B131-6F89E382BDF7}"/>
              </a:ext>
            </a:extLst>
          </p:cNvPr>
          <p:cNvCxnSpPr/>
          <p:nvPr/>
        </p:nvCxnSpPr>
        <p:spPr>
          <a:xfrm flipH="1">
            <a:off x="4718304" y="1962912"/>
            <a:ext cx="1475232" cy="487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CD4861E-BE33-453C-970E-6669D5E75566}"/>
              </a:ext>
            </a:extLst>
          </p:cNvPr>
          <p:cNvSpPr/>
          <p:nvPr/>
        </p:nvSpPr>
        <p:spPr>
          <a:xfrm>
            <a:off x="1316736" y="1886641"/>
            <a:ext cx="1328928" cy="551759"/>
          </a:xfrm>
          <a:custGeom>
            <a:avLst/>
            <a:gdLst>
              <a:gd name="connsiteX0" fmla="*/ 0 w 1328928"/>
              <a:gd name="connsiteY0" fmla="*/ 368879 h 551759"/>
              <a:gd name="connsiteX1" fmla="*/ 524256 w 1328928"/>
              <a:gd name="connsiteY1" fmla="*/ 3119 h 551759"/>
              <a:gd name="connsiteX2" fmla="*/ 1328928 w 1328928"/>
              <a:gd name="connsiteY2" fmla="*/ 551759 h 55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8928" h="551759">
                <a:moveTo>
                  <a:pt x="0" y="368879"/>
                </a:moveTo>
                <a:cubicBezTo>
                  <a:pt x="151384" y="170759"/>
                  <a:pt x="302768" y="-27361"/>
                  <a:pt x="524256" y="3119"/>
                </a:cubicBezTo>
                <a:cubicBezTo>
                  <a:pt x="745744" y="33599"/>
                  <a:pt x="1037336" y="292679"/>
                  <a:pt x="1328928" y="55175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7ED37-CAE5-4D3D-B685-BE70E70FB0FB}"/>
              </a:ext>
            </a:extLst>
          </p:cNvPr>
          <p:cNvSpPr txBox="1"/>
          <p:nvPr/>
        </p:nvSpPr>
        <p:spPr>
          <a:xfrm>
            <a:off x="377952" y="1219200"/>
            <a:ext cx="32192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2: Tạo repository</a:t>
            </a:r>
            <a:endParaRPr lang="vi-VN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8C3CCE-4913-4877-8332-1F0D2ADDE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" y="4537383"/>
            <a:ext cx="7382905" cy="19528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04F9C4-5DFB-4AEC-9694-90EF7CE46440}"/>
              </a:ext>
            </a:extLst>
          </p:cNvPr>
          <p:cNvSpPr txBox="1"/>
          <p:nvPr/>
        </p:nvSpPr>
        <p:spPr>
          <a:xfrm>
            <a:off x="371592" y="3853666"/>
            <a:ext cx="59650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3: Clone thư mục về máy tính cá nhân</a:t>
            </a:r>
            <a:endParaRPr lang="vi-VN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55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6C9BC1-CBEB-46D0-8D9C-3F062643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88" y="2068591"/>
            <a:ext cx="8440328" cy="1571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3308F-D906-4541-B514-7DDF439DE70A}"/>
              </a:ext>
            </a:extLst>
          </p:cNvPr>
          <p:cNvSpPr txBox="1"/>
          <p:nvPr/>
        </p:nvSpPr>
        <p:spPr>
          <a:xfrm>
            <a:off x="5615789" y="1461254"/>
            <a:ext cx="600068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Nhập chính xác </a:t>
            </a:r>
            <a:r>
              <a:rPr lang="en-US" i="1">
                <a:solidFill>
                  <a:srgbClr val="FF0000"/>
                </a:solidFill>
              </a:rPr>
              <a:t>username</a:t>
            </a:r>
            <a:r>
              <a:rPr lang="en-US">
                <a:solidFill>
                  <a:srgbClr val="00B0F0"/>
                </a:solidFill>
              </a:rPr>
              <a:t> của tài khoản, theo sau là </a:t>
            </a:r>
            <a:r>
              <a:rPr lang="en-US" i="1">
                <a:solidFill>
                  <a:srgbClr val="FF0000"/>
                </a:solidFill>
              </a:rPr>
              <a:t>.github.io</a:t>
            </a:r>
            <a:endParaRPr lang="vi-VN" i="1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6F64D0-0EA9-429D-B131-6F89E382BDF7}"/>
              </a:ext>
            </a:extLst>
          </p:cNvPr>
          <p:cNvCxnSpPr>
            <a:cxnSpLocks/>
          </p:cNvCxnSpPr>
          <p:nvPr/>
        </p:nvCxnSpPr>
        <p:spPr>
          <a:xfrm flipH="1">
            <a:off x="3974592" y="1962912"/>
            <a:ext cx="2218944" cy="891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E7ED37-CAE5-4D3D-B685-BE70E70FB0FB}"/>
              </a:ext>
            </a:extLst>
          </p:cNvPr>
          <p:cNvSpPr txBox="1"/>
          <p:nvPr/>
        </p:nvSpPr>
        <p:spPr>
          <a:xfrm>
            <a:off x="377952" y="1219200"/>
            <a:ext cx="297793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3: Tạo tệp html</a:t>
            </a:r>
            <a:endParaRPr lang="vi-VN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04F9C4-5DFB-4AEC-9694-90EF7CE46440}"/>
              </a:ext>
            </a:extLst>
          </p:cNvPr>
          <p:cNvSpPr txBox="1"/>
          <p:nvPr/>
        </p:nvSpPr>
        <p:spPr>
          <a:xfrm>
            <a:off x="371592" y="3853666"/>
            <a:ext cx="90011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3: thêm, commit và push những thay đổi tạo ra trên máy tính</a:t>
            </a:r>
            <a:endParaRPr lang="vi-VN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339D5F-7FDA-4719-B36E-2927DFFA2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88" y="4528562"/>
            <a:ext cx="8411749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10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A3308F-D906-4541-B514-7DDF439DE70A}"/>
              </a:ext>
            </a:extLst>
          </p:cNvPr>
          <p:cNvSpPr txBox="1"/>
          <p:nvPr/>
        </p:nvSpPr>
        <p:spPr>
          <a:xfrm>
            <a:off x="5615789" y="1461254"/>
            <a:ext cx="600068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Nhập chính xác </a:t>
            </a:r>
            <a:r>
              <a:rPr lang="en-US" i="1">
                <a:solidFill>
                  <a:srgbClr val="FF0000"/>
                </a:solidFill>
              </a:rPr>
              <a:t>username</a:t>
            </a:r>
            <a:r>
              <a:rPr lang="en-US">
                <a:solidFill>
                  <a:srgbClr val="00B0F0"/>
                </a:solidFill>
              </a:rPr>
              <a:t> của tài khoản, theo sau là </a:t>
            </a:r>
            <a:r>
              <a:rPr lang="en-US" i="1">
                <a:solidFill>
                  <a:srgbClr val="FF0000"/>
                </a:solidFill>
              </a:rPr>
              <a:t>.github.io</a:t>
            </a:r>
            <a:endParaRPr lang="vi-VN" i="1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6F64D0-0EA9-429D-B131-6F89E382BDF7}"/>
              </a:ext>
            </a:extLst>
          </p:cNvPr>
          <p:cNvCxnSpPr>
            <a:cxnSpLocks/>
          </p:cNvCxnSpPr>
          <p:nvPr/>
        </p:nvCxnSpPr>
        <p:spPr>
          <a:xfrm flipH="1">
            <a:off x="4268019" y="1748142"/>
            <a:ext cx="2218944" cy="891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E7ED37-CAE5-4D3D-B685-BE70E70FB0FB}"/>
              </a:ext>
            </a:extLst>
          </p:cNvPr>
          <p:cNvSpPr txBox="1"/>
          <p:nvPr/>
        </p:nvSpPr>
        <p:spPr>
          <a:xfrm>
            <a:off x="377952" y="1219200"/>
            <a:ext cx="476124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4: Mở GitHub pages của bạn</a:t>
            </a:r>
            <a:endParaRPr lang="vi-VN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04F9C4-5DFB-4AEC-9694-90EF7CE46440}"/>
              </a:ext>
            </a:extLst>
          </p:cNvPr>
          <p:cNvSpPr txBox="1"/>
          <p:nvPr/>
        </p:nvSpPr>
        <p:spPr>
          <a:xfrm>
            <a:off x="371592" y="3853666"/>
            <a:ext cx="207781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5: Done!</a:t>
            </a:r>
            <a:endParaRPr lang="vi-VN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345BF-3779-492E-B500-15F0CF5F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548" y="2655982"/>
            <a:ext cx="3829222" cy="5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55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5FCA05-7244-4747-B27D-2C3D44FD641A}"/>
              </a:ext>
            </a:extLst>
          </p:cNvPr>
          <p:cNvSpPr txBox="1"/>
          <p:nvPr/>
        </p:nvSpPr>
        <p:spPr>
          <a:xfrm>
            <a:off x="1849385" y="2302794"/>
            <a:ext cx="84932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ĐỀ NGHỊ CÁC EM BẬT CAMERA TRONG SUỐT QUÁ TRÌNH HỌC NHÉ.</a:t>
            </a:r>
          </a:p>
          <a:p>
            <a:pPr algn="ctr"/>
            <a:endParaRPr lang="en-US" sz="320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3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CẢM ƠN CÁC EM</a:t>
            </a:r>
            <a:endParaRPr lang="vi-VN" sz="320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2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19111E-B9D7-48AB-9BC8-04413F85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8" y="1129067"/>
            <a:ext cx="6626105" cy="1115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759DD6-3402-405A-A1A5-BEA688C7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8" y="3831945"/>
            <a:ext cx="6626105" cy="1115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ml5 And Css3 - Transparent Background Html Logo, HD Png Download , Transparent  Png Image - PNGitem">
            <a:extLst>
              <a:ext uri="{FF2B5EF4-FFF2-40B4-BE49-F238E27FC236}">
                <a16:creationId xmlns:a16="http://schemas.microsoft.com/office/drawing/2014/main" id="{051EA812-9B85-4AAC-88DA-F10D61D91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81" y="846605"/>
            <a:ext cx="7431448" cy="49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CC46F-5A0C-428F-9DB6-31F499D7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8" y="2468340"/>
            <a:ext cx="6626105" cy="1115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C2B5C2-2EF6-48CF-8735-45FCBA95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8" y="5171218"/>
            <a:ext cx="6626105" cy="1115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5A1685-D352-4471-AAC6-57F4FA2FA307}"/>
              </a:ext>
            </a:extLst>
          </p:cNvPr>
          <p:cNvSpPr txBox="1"/>
          <p:nvPr/>
        </p:nvSpPr>
        <p:spPr>
          <a:xfrm>
            <a:off x="661952" y="1394489"/>
            <a:ext cx="352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TƯ DUY - </a:t>
            </a:r>
            <a:r>
              <a:rPr lang="en-US" sz="3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THINK</a:t>
            </a:r>
            <a:endParaRPr lang="vi-VN" sz="320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6C2811-819B-45BD-96A6-3C770E936978}"/>
              </a:ext>
            </a:extLst>
          </p:cNvPr>
          <p:cNvSpPr txBox="1"/>
          <p:nvPr/>
        </p:nvSpPr>
        <p:spPr>
          <a:xfrm>
            <a:off x="661952" y="2765943"/>
            <a:ext cx="3948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LẬP TRÌNH - </a:t>
            </a:r>
            <a:r>
              <a:rPr lang="en-US" sz="3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</a:t>
            </a:r>
            <a:endParaRPr lang="vi-VN" sz="320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3B6BD9-75B5-4B25-AEBC-21AD43CB6EAF}"/>
              </a:ext>
            </a:extLst>
          </p:cNvPr>
          <p:cNvSpPr txBox="1"/>
          <p:nvPr/>
        </p:nvSpPr>
        <p:spPr>
          <a:xfrm>
            <a:off x="661952" y="4129548"/>
            <a:ext cx="4309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SÁNG TẠO - </a:t>
            </a:r>
            <a:r>
              <a:rPr lang="en-US" sz="3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CREATE</a:t>
            </a:r>
            <a:endParaRPr lang="vi-VN" sz="320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7FB635-5FAA-43C5-A6DB-5546C4DBE496}"/>
              </a:ext>
            </a:extLst>
          </p:cNvPr>
          <p:cNvSpPr txBox="1"/>
          <p:nvPr/>
        </p:nvSpPr>
        <p:spPr>
          <a:xfrm>
            <a:off x="661952" y="5436545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NÓI - </a:t>
            </a:r>
            <a:r>
              <a:rPr lang="en-US" sz="3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SPEAK</a:t>
            </a:r>
            <a:endParaRPr lang="vi-VN" sz="320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23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885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E8BD99-034B-4152-9BEC-9D417CEE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79" y="381000"/>
            <a:ext cx="583465" cy="6188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ml5 And Css3 - Transparent Background Html Logo, HD Png Download , Transparent  Png Image - PNGitem">
            <a:extLst>
              <a:ext uri="{FF2B5EF4-FFF2-40B4-BE49-F238E27FC236}">
                <a16:creationId xmlns:a16="http://schemas.microsoft.com/office/drawing/2014/main" id="{051EA812-9B85-4AAC-88DA-F10D61D91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972" y="126279"/>
            <a:ext cx="1806217" cy="11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5A1685-D352-4471-AAC6-57F4FA2FA307}"/>
              </a:ext>
            </a:extLst>
          </p:cNvPr>
          <p:cNvSpPr txBox="1"/>
          <p:nvPr/>
        </p:nvSpPr>
        <p:spPr>
          <a:xfrm>
            <a:off x="789411" y="405783"/>
            <a:ext cx="10860665" cy="6833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Tạo ra Website sử dụng HTML5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Thêm media (ảnh, âm thanh, video)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Thiết kế web đáp ứng nền tảng đa phương tiện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Các hiệu ứng CSS, chuyển đổi sống động hoạt cảnh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Sass (css mở rộng)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Xác định đặc điểm web browser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vi-VN" sz="320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55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6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1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4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dvAuto="100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E8BD99-034B-4152-9BEC-9D417CEE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665"/>
            <a:ext cx="12192000" cy="181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B4EF98-77D1-4439-8ECA-991D52A4CC1E}"/>
              </a:ext>
            </a:extLst>
          </p:cNvPr>
          <p:cNvSpPr txBox="1"/>
          <p:nvPr/>
        </p:nvSpPr>
        <p:spPr>
          <a:xfrm>
            <a:off x="2724727" y="2846652"/>
            <a:ext cx="63915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HTML</a:t>
            </a:r>
            <a:endParaRPr lang="vi-VN" sz="66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8AA2-1885-42F3-A8F9-E75EE1C979EE}"/>
              </a:ext>
            </a:extLst>
          </p:cNvPr>
          <p:cNvSpPr txBox="1"/>
          <p:nvPr/>
        </p:nvSpPr>
        <p:spPr>
          <a:xfrm>
            <a:off x="2826401" y="1392867"/>
            <a:ext cx="6923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THIẾT KẾ WEBSITE BẮT ĐẦU TỪ ĐÂU?</a:t>
            </a:r>
            <a:endParaRPr lang="vi-VN" sz="280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9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E8BD99-034B-4152-9BEC-9D417CEE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758"/>
            <a:ext cx="12192000" cy="428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5A8AA2-1885-42F3-A8F9-E75EE1C979EE}"/>
              </a:ext>
            </a:extLst>
          </p:cNvPr>
          <p:cNvSpPr txBox="1"/>
          <p:nvPr/>
        </p:nvSpPr>
        <p:spPr>
          <a:xfrm>
            <a:off x="4636347" y="648149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NEXT STEPS</a:t>
            </a:r>
            <a:endParaRPr lang="vi-VN" sz="280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04A85-BD8E-47A6-9740-9C3509A8A392}"/>
              </a:ext>
            </a:extLst>
          </p:cNvPr>
          <p:cNvSpPr txBox="1"/>
          <p:nvPr/>
        </p:nvSpPr>
        <p:spPr>
          <a:xfrm>
            <a:off x="1516510" y="1824123"/>
            <a:ext cx="3114955" cy="2620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Segoe UI Black" panose="020B0A02040204020203" pitchFamily="34" charset="0"/>
                <a:ea typeface="Segoe UI Black" panose="020B0A02040204020203" pitchFamily="34" charset="0"/>
              </a:rPr>
              <a:t>CSS</a:t>
            </a: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Segoe UI Black" panose="020B0A02040204020203" pitchFamily="34" charset="0"/>
                <a:ea typeface="Segoe UI Black" panose="020B0A02040204020203" pitchFamily="34" charset="0"/>
              </a:rPr>
              <a:t>JavaScript</a:t>
            </a:r>
            <a:endParaRPr lang="vi-VN" sz="36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9F859-303C-4C0E-94D9-85C4C3041826}"/>
              </a:ext>
            </a:extLst>
          </p:cNvPr>
          <p:cNvSpPr txBox="1"/>
          <p:nvPr/>
        </p:nvSpPr>
        <p:spPr>
          <a:xfrm>
            <a:off x="6475009" y="1824123"/>
            <a:ext cx="2861681" cy="2620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Segoe UI Black" panose="020B0A02040204020203" pitchFamily="34" charset="0"/>
                <a:ea typeface="Segoe UI Black" panose="020B0A02040204020203" pitchFamily="34" charset="0"/>
              </a:rPr>
              <a:t>Node.js</a:t>
            </a: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Segoe UI Black" panose="020B0A02040204020203" pitchFamily="34" charset="0"/>
                <a:ea typeface="Segoe UI Black" panose="020B0A02040204020203" pitchFamily="34" charset="0"/>
              </a:rPr>
              <a:t>Database</a:t>
            </a:r>
            <a:endParaRPr lang="vi-VN" sz="36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74FCCE-C97F-45AE-AFB6-867158293FE2}"/>
              </a:ext>
            </a:extLst>
          </p:cNvPr>
          <p:cNvSpPr/>
          <p:nvPr/>
        </p:nvSpPr>
        <p:spPr>
          <a:xfrm>
            <a:off x="1516510" y="3745705"/>
            <a:ext cx="3281733" cy="723392"/>
          </a:xfrm>
          <a:prstGeom prst="rect">
            <a:avLst/>
          </a:prstGeom>
          <a:solidFill>
            <a:srgbClr val="F7F7F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7578F-1327-48CF-A0C2-5A2CE35D5934}"/>
              </a:ext>
            </a:extLst>
          </p:cNvPr>
          <p:cNvSpPr/>
          <p:nvPr/>
        </p:nvSpPr>
        <p:spPr>
          <a:xfrm>
            <a:off x="6314753" y="3745705"/>
            <a:ext cx="3281733" cy="723392"/>
          </a:xfrm>
          <a:prstGeom prst="rect">
            <a:avLst/>
          </a:prstGeom>
          <a:solidFill>
            <a:srgbClr val="F7F7F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36BD0C-95CB-4BB2-BED8-562582E25AAD}"/>
              </a:ext>
            </a:extLst>
          </p:cNvPr>
          <p:cNvSpPr/>
          <p:nvPr/>
        </p:nvSpPr>
        <p:spPr>
          <a:xfrm>
            <a:off x="6314753" y="2388903"/>
            <a:ext cx="3281733" cy="723392"/>
          </a:xfrm>
          <a:prstGeom prst="rect">
            <a:avLst/>
          </a:prstGeom>
          <a:solidFill>
            <a:srgbClr val="F7F7F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954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46120-0AF0-47FE-AD52-8B6BB12C46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B92B-F254-4EE5-9227-646F5608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199096"/>
            <a:ext cx="11083636" cy="2418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19111E-B9D7-48AB-9BC8-04413F85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2728027"/>
            <a:ext cx="10640292" cy="1360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B4EF98-77D1-4439-8ECA-991D52A4CC1E}"/>
              </a:ext>
            </a:extLst>
          </p:cNvPr>
          <p:cNvSpPr txBox="1"/>
          <p:nvPr/>
        </p:nvSpPr>
        <p:spPr>
          <a:xfrm>
            <a:off x="304800" y="2846652"/>
            <a:ext cx="11333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</a:t>
            </a:r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yper</a:t>
            </a:r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</a:t>
            </a:r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ext </a:t>
            </a:r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</a:t>
            </a:r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arkup </a:t>
            </a:r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L</a:t>
            </a:r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anguage</a:t>
            </a:r>
            <a:endParaRPr lang="vi-VN" sz="54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Picture 4" descr="Html5 And Css3 - Transparent Background Html Logo, HD Png Download , Transparent  Png Image - PNGitem">
            <a:extLst>
              <a:ext uri="{FF2B5EF4-FFF2-40B4-BE49-F238E27FC236}">
                <a16:creationId xmlns:a16="http://schemas.microsoft.com/office/drawing/2014/main" id="{051EA812-9B85-4AAC-88DA-F10D61D91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8"/>
          <a:stretch/>
        </p:blipFill>
        <p:spPr bwMode="auto">
          <a:xfrm>
            <a:off x="5159807" y="78502"/>
            <a:ext cx="1623003" cy="20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1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3768</TotalTime>
  <Words>2075</Words>
  <Application>Microsoft Office PowerPoint</Application>
  <PresentationFormat>Widescreen</PresentationFormat>
  <Paragraphs>224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Segoe UI Black</vt:lpstr>
      <vt:lpstr>Times New Roman</vt:lpstr>
      <vt:lpstr>Wingdings</vt:lpstr>
      <vt:lpstr>Office Theme</vt:lpstr>
      <vt:lpstr>HTML &amp;  CSS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&amp;  CSS COURSE</dc:title>
  <dc:creator>Do Mai Trang</dc:creator>
  <cp:lastModifiedBy>Do Mai Trang</cp:lastModifiedBy>
  <cp:revision>89</cp:revision>
  <dcterms:created xsi:type="dcterms:W3CDTF">2021-08-02T23:42:52Z</dcterms:created>
  <dcterms:modified xsi:type="dcterms:W3CDTF">2021-08-10T01:37:01Z</dcterms:modified>
</cp:coreProperties>
</file>